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750" r:id="rId3"/>
    <p:sldId id="257" r:id="rId4"/>
    <p:sldId id="332" r:id="rId5"/>
    <p:sldId id="287" r:id="rId6"/>
    <p:sldId id="333" r:id="rId7"/>
    <p:sldId id="260" r:id="rId8"/>
    <p:sldId id="258" r:id="rId9"/>
    <p:sldId id="259" r:id="rId10"/>
    <p:sldId id="261" r:id="rId11"/>
    <p:sldId id="305" r:id="rId12"/>
    <p:sldId id="342" r:id="rId13"/>
    <p:sldId id="314" r:id="rId14"/>
    <p:sldId id="288" r:id="rId15"/>
    <p:sldId id="301" r:id="rId16"/>
    <p:sldId id="299" r:id="rId17"/>
    <p:sldId id="300" r:id="rId18"/>
    <p:sldId id="344" r:id="rId19"/>
    <p:sldId id="345" r:id="rId20"/>
    <p:sldId id="306" r:id="rId21"/>
    <p:sldId id="307" r:id="rId22"/>
    <p:sldId id="302" r:id="rId23"/>
    <p:sldId id="308" r:id="rId24"/>
    <p:sldId id="309" r:id="rId25"/>
    <p:sldId id="311" r:id="rId26"/>
    <p:sldId id="312" r:id="rId27"/>
    <p:sldId id="313" r:id="rId28"/>
    <p:sldId id="315" r:id="rId29"/>
    <p:sldId id="316" r:id="rId30"/>
    <p:sldId id="317" r:id="rId31"/>
    <p:sldId id="304" r:id="rId32"/>
    <p:sldId id="346" r:id="rId33"/>
    <p:sldId id="399" r:id="rId34"/>
    <p:sldId id="318" r:id="rId35"/>
    <p:sldId id="303" r:id="rId36"/>
    <p:sldId id="334" r:id="rId37"/>
    <p:sldId id="338" r:id="rId38"/>
    <p:sldId id="341" r:id="rId39"/>
    <p:sldId id="339" r:id="rId40"/>
    <p:sldId id="340" r:id="rId41"/>
    <p:sldId id="319" r:id="rId42"/>
    <p:sldId id="320" r:id="rId43"/>
    <p:sldId id="321" r:id="rId44"/>
    <p:sldId id="322" r:id="rId45"/>
    <p:sldId id="325" r:id="rId46"/>
    <p:sldId id="326" r:id="rId47"/>
    <p:sldId id="327" r:id="rId48"/>
    <p:sldId id="330" r:id="rId49"/>
    <p:sldId id="328" r:id="rId50"/>
    <p:sldId id="329" r:id="rId51"/>
    <p:sldId id="361" r:id="rId52"/>
    <p:sldId id="362" r:id="rId53"/>
    <p:sldId id="347" r:id="rId54"/>
    <p:sldId id="343" r:id="rId55"/>
    <p:sldId id="351" r:id="rId56"/>
    <p:sldId id="499" r:id="rId57"/>
    <p:sldId id="348" r:id="rId58"/>
    <p:sldId id="352" r:id="rId59"/>
    <p:sldId id="359" r:id="rId60"/>
    <p:sldId id="360" r:id="rId61"/>
    <p:sldId id="363" r:id="rId62"/>
    <p:sldId id="770" r:id="rId63"/>
    <p:sldId id="349" r:id="rId64"/>
    <p:sldId id="364" r:id="rId65"/>
    <p:sldId id="353" r:id="rId66"/>
    <p:sldId id="354" r:id="rId67"/>
    <p:sldId id="355" r:id="rId68"/>
    <p:sldId id="358" r:id="rId69"/>
    <p:sldId id="740" r:id="rId70"/>
    <p:sldId id="739" r:id="rId71"/>
    <p:sldId id="741" r:id="rId72"/>
    <p:sldId id="742" r:id="rId73"/>
    <p:sldId id="743" r:id="rId74"/>
    <p:sldId id="744" r:id="rId75"/>
    <p:sldId id="745" r:id="rId76"/>
    <p:sldId id="749" r:id="rId77"/>
    <p:sldId id="795" r:id="rId78"/>
    <p:sldId id="746" r:id="rId79"/>
    <p:sldId id="747" r:id="rId80"/>
    <p:sldId id="356" r:id="rId81"/>
    <p:sldId id="808" r:id="rId82"/>
    <p:sldId id="809" r:id="rId83"/>
    <p:sldId id="810" r:id="rId84"/>
    <p:sldId id="811" r:id="rId85"/>
    <p:sldId id="812" r:id="rId86"/>
    <p:sldId id="813" r:id="rId87"/>
    <p:sldId id="814" r:id="rId88"/>
    <p:sldId id="815" r:id="rId89"/>
    <p:sldId id="816" r:id="rId90"/>
    <p:sldId id="817" r:id="rId91"/>
    <p:sldId id="818" r:id="rId92"/>
    <p:sldId id="819" r:id="rId93"/>
    <p:sldId id="820" r:id="rId94"/>
    <p:sldId id="821" r:id="rId95"/>
    <p:sldId id="822" r:id="rId96"/>
    <p:sldId id="823" r:id="rId97"/>
    <p:sldId id="447" r:id="rId98"/>
    <p:sldId id="374" r:id="rId99"/>
    <p:sldId id="375" r:id="rId100"/>
    <p:sldId id="373" r:id="rId101"/>
    <p:sldId id="376" r:id="rId102"/>
    <p:sldId id="377" r:id="rId103"/>
    <p:sldId id="674" r:id="rId104"/>
    <p:sldId id="676" r:id="rId105"/>
    <p:sldId id="675" r:id="rId106"/>
    <p:sldId id="677" r:id="rId107"/>
    <p:sldId id="678" r:id="rId108"/>
    <p:sldId id="706" r:id="rId109"/>
    <p:sldId id="707" r:id="rId110"/>
    <p:sldId id="708" r:id="rId111"/>
    <p:sldId id="709" r:id="rId112"/>
    <p:sldId id="710" r:id="rId113"/>
    <p:sldId id="711" r:id="rId114"/>
    <p:sldId id="679" r:id="rId115"/>
    <p:sldId id="712" r:id="rId116"/>
    <p:sldId id="720" r:id="rId117"/>
    <p:sldId id="721" r:id="rId118"/>
    <p:sldId id="723" r:id="rId119"/>
    <p:sldId id="722" r:id="rId120"/>
    <p:sldId id="726" r:id="rId121"/>
    <p:sldId id="724" r:id="rId122"/>
    <p:sldId id="725" r:id="rId123"/>
    <p:sldId id="733" r:id="rId124"/>
    <p:sldId id="735" r:id="rId125"/>
    <p:sldId id="734" r:id="rId126"/>
    <p:sldId id="736" r:id="rId127"/>
    <p:sldId id="727" r:id="rId128"/>
    <p:sldId id="440" r:id="rId129"/>
    <p:sldId id="502" r:id="rId130"/>
    <p:sldId id="456" r:id="rId131"/>
    <p:sldId id="500" r:id="rId132"/>
    <p:sldId id="490" r:id="rId133"/>
    <p:sldId id="486" r:id="rId134"/>
    <p:sldId id="489" r:id="rId135"/>
    <p:sldId id="487" r:id="rId136"/>
    <p:sldId id="493" r:id="rId137"/>
    <p:sldId id="488" r:id="rId138"/>
    <p:sldId id="464" r:id="rId139"/>
    <p:sldId id="458" r:id="rId140"/>
    <p:sldId id="459" r:id="rId141"/>
    <p:sldId id="461" r:id="rId142"/>
    <p:sldId id="462" r:id="rId143"/>
    <p:sldId id="463" r:id="rId144"/>
    <p:sldId id="503" r:id="rId145"/>
    <p:sldId id="504" r:id="rId146"/>
    <p:sldId id="507" r:id="rId147"/>
    <p:sldId id="511" r:id="rId148"/>
    <p:sldId id="509" r:id="rId149"/>
    <p:sldId id="474" r:id="rId150"/>
    <p:sldId id="505" r:id="rId151"/>
    <p:sldId id="510" r:id="rId152"/>
    <p:sldId id="467" r:id="rId153"/>
    <p:sldId id="466" r:id="rId154"/>
    <p:sldId id="468" r:id="rId155"/>
    <p:sldId id="508" r:id="rId156"/>
    <p:sldId id="513" r:id="rId157"/>
    <p:sldId id="514" r:id="rId158"/>
    <p:sldId id="515" r:id="rId159"/>
    <p:sldId id="516" r:id="rId160"/>
    <p:sldId id="517" r:id="rId161"/>
    <p:sldId id="471" r:id="rId162"/>
    <p:sldId id="469" r:id="rId163"/>
    <p:sldId id="472" r:id="rId164"/>
    <p:sldId id="506" r:id="rId165"/>
    <p:sldId id="473" r:id="rId166"/>
    <p:sldId id="518" r:id="rId167"/>
    <p:sldId id="519" r:id="rId168"/>
    <p:sldId id="476" r:id="rId169"/>
    <p:sldId id="475" r:id="rId170"/>
    <p:sldId id="477" r:id="rId171"/>
    <p:sldId id="478" r:id="rId172"/>
    <p:sldId id="520" r:id="rId173"/>
    <p:sldId id="479" r:id="rId174"/>
    <p:sldId id="480" r:id="rId175"/>
    <p:sldId id="521" r:id="rId176"/>
    <p:sldId id="523" r:id="rId177"/>
    <p:sldId id="526" r:id="rId178"/>
    <p:sldId id="525" r:id="rId179"/>
    <p:sldId id="524" r:id="rId180"/>
    <p:sldId id="527" r:id="rId181"/>
    <p:sldId id="481" r:id="rId182"/>
    <p:sldId id="482" r:id="rId183"/>
    <p:sldId id="528" r:id="rId184"/>
    <p:sldId id="561" r:id="rId185"/>
    <p:sldId id="529" r:id="rId186"/>
    <p:sldId id="530" r:id="rId187"/>
    <p:sldId id="531" r:id="rId188"/>
    <p:sldId id="532" r:id="rId189"/>
    <p:sldId id="536" r:id="rId190"/>
    <p:sldId id="537" r:id="rId191"/>
    <p:sldId id="535" r:id="rId192"/>
    <p:sldId id="538" r:id="rId193"/>
    <p:sldId id="539" r:id="rId194"/>
    <p:sldId id="540" r:id="rId195"/>
    <p:sldId id="541" r:id="rId196"/>
    <p:sldId id="542" r:id="rId197"/>
    <p:sldId id="543" r:id="rId198"/>
    <p:sldId id="583" r:id="rId199"/>
    <p:sldId id="544" r:id="rId200"/>
    <p:sldId id="563" r:id="rId201"/>
    <p:sldId id="545" r:id="rId202"/>
    <p:sldId id="546" r:id="rId203"/>
    <p:sldId id="562" r:id="rId204"/>
    <p:sldId id="547" r:id="rId205"/>
    <p:sldId id="548" r:id="rId206"/>
    <p:sldId id="549" r:id="rId207"/>
    <p:sldId id="551" r:id="rId208"/>
    <p:sldId id="581" r:id="rId209"/>
    <p:sldId id="582" r:id="rId210"/>
    <p:sldId id="550" r:id="rId211"/>
    <p:sldId id="552" r:id="rId212"/>
    <p:sldId id="553" r:id="rId213"/>
    <p:sldId id="554" r:id="rId214"/>
    <p:sldId id="555" r:id="rId215"/>
    <p:sldId id="556" r:id="rId216"/>
    <p:sldId id="559" r:id="rId217"/>
    <p:sldId id="557" r:id="rId218"/>
    <p:sldId id="560" r:id="rId219"/>
    <p:sldId id="558" r:id="rId220"/>
    <p:sldId id="534" r:id="rId221"/>
    <p:sldId id="566" r:id="rId222"/>
    <p:sldId id="567" r:id="rId223"/>
    <p:sldId id="568" r:id="rId224"/>
    <p:sldId id="569" r:id="rId225"/>
    <p:sldId id="570" r:id="rId226"/>
    <p:sldId id="571" r:id="rId227"/>
    <p:sldId id="572" r:id="rId228"/>
    <p:sldId id="573" r:id="rId229"/>
    <p:sldId id="574" r:id="rId230"/>
    <p:sldId id="575" r:id="rId231"/>
    <p:sldId id="576" r:id="rId232"/>
    <p:sldId id="577" r:id="rId233"/>
    <p:sldId id="578" r:id="rId234"/>
    <p:sldId id="584" r:id="rId235"/>
    <p:sldId id="579" r:id="rId236"/>
    <p:sldId id="615" r:id="rId237"/>
    <p:sldId id="627" r:id="rId238"/>
    <p:sldId id="580" r:id="rId239"/>
    <p:sldId id="628" r:id="rId240"/>
    <p:sldId id="629" r:id="rId241"/>
    <p:sldId id="658" r:id="rId242"/>
    <p:sldId id="659" r:id="rId243"/>
    <p:sldId id="661" r:id="rId244"/>
    <p:sldId id="660" r:id="rId245"/>
    <p:sldId id="621" r:id="rId246"/>
    <p:sldId id="623" r:id="rId247"/>
    <p:sldId id="622" r:id="rId248"/>
    <p:sldId id="624" r:id="rId249"/>
    <p:sldId id="662" r:id="rId250"/>
    <p:sldId id="656" r:id="rId251"/>
    <p:sldId id="640" r:id="rId252"/>
    <p:sldId id="592" r:id="rId253"/>
    <p:sldId id="630" r:id="rId254"/>
    <p:sldId id="631" r:id="rId255"/>
    <p:sldId id="632" r:id="rId256"/>
    <p:sldId id="633" r:id="rId257"/>
    <p:sldId id="634" r:id="rId258"/>
    <p:sldId id="635" r:id="rId259"/>
    <p:sldId id="636" r:id="rId260"/>
    <p:sldId id="637" r:id="rId261"/>
    <p:sldId id="638" r:id="rId262"/>
    <p:sldId id="641" r:id="rId263"/>
    <p:sldId id="642" r:id="rId264"/>
    <p:sldId id="643" r:id="rId265"/>
    <p:sldId id="644" r:id="rId266"/>
    <p:sldId id="645" r:id="rId267"/>
    <p:sldId id="646" r:id="rId268"/>
    <p:sldId id="639" r:id="rId269"/>
    <p:sldId id="652" r:id="rId270"/>
    <p:sldId id="653" r:id="rId271"/>
    <p:sldId id="654" r:id="rId272"/>
    <p:sldId id="655" r:id="rId273"/>
    <p:sldId id="657" r:id="rId274"/>
    <p:sldId id="618" r:id="rId275"/>
    <p:sldId id="619" r:id="rId276"/>
    <p:sldId id="620" r:id="rId277"/>
    <p:sldId id="647" r:id="rId278"/>
    <p:sldId id="648" r:id="rId279"/>
    <p:sldId id="649" r:id="rId280"/>
    <p:sldId id="650" r:id="rId281"/>
    <p:sldId id="651" r:id="rId282"/>
    <p:sldId id="625" r:id="rId283"/>
    <p:sldId id="626" r:id="rId284"/>
    <p:sldId id="663" r:id="rId285"/>
    <p:sldId id="664" r:id="rId286"/>
    <p:sldId id="665" r:id="rId287"/>
    <p:sldId id="666" r:id="rId288"/>
    <p:sldId id="667" r:id="rId289"/>
    <p:sldId id="668" r:id="rId290"/>
    <p:sldId id="669" r:id="rId291"/>
    <p:sldId id="670" r:id="rId292"/>
    <p:sldId id="671" r:id="rId293"/>
    <p:sldId id="672" r:id="rId294"/>
    <p:sldId id="483" r:id="rId295"/>
    <p:sldId id="586" r:id="rId296"/>
    <p:sldId id="587" r:id="rId297"/>
    <p:sldId id="585" r:id="rId298"/>
    <p:sldId id="589" r:id="rId299"/>
    <p:sldId id="616" r:id="rId300"/>
    <p:sldId id="617" r:id="rId301"/>
    <p:sldId id="593" r:id="rId302"/>
    <p:sldId id="590" r:id="rId303"/>
    <p:sldId id="591" r:id="rId304"/>
    <p:sldId id="594" r:id="rId305"/>
    <p:sldId id="595" r:id="rId306"/>
    <p:sldId id="738" r:id="rId307"/>
    <p:sldId id="597" r:id="rId308"/>
    <p:sldId id="598" r:id="rId309"/>
    <p:sldId id="599" r:id="rId310"/>
    <p:sldId id="600" r:id="rId311"/>
    <p:sldId id="601" r:id="rId312"/>
    <p:sldId id="602" r:id="rId313"/>
    <p:sldId id="603" r:id="rId314"/>
    <p:sldId id="604" r:id="rId315"/>
    <p:sldId id="605" r:id="rId316"/>
    <p:sldId id="606" r:id="rId317"/>
    <p:sldId id="607" r:id="rId318"/>
    <p:sldId id="608" r:id="rId319"/>
    <p:sldId id="609" r:id="rId320"/>
    <p:sldId id="610" r:id="rId321"/>
    <p:sldId id="611" r:id="rId322"/>
    <p:sldId id="612" r:id="rId323"/>
    <p:sldId id="613" r:id="rId324"/>
    <p:sldId id="614" r:id="rId325"/>
    <p:sldId id="484" r:id="rId326"/>
    <p:sldId id="485" r:id="rId327"/>
    <p:sldId id="366" r:id="rId328"/>
    <p:sldId id="365" r:id="rId329"/>
    <p:sldId id="402" r:id="rId330"/>
    <p:sldId id="454" r:id="rId331"/>
    <p:sldId id="400" r:id="rId332"/>
    <p:sldId id="401" r:id="rId333"/>
    <p:sldId id="368" r:id="rId334"/>
    <p:sldId id="370" r:id="rId335"/>
    <p:sldId id="371" r:id="rId336"/>
    <p:sldId id="404" r:id="rId337"/>
    <p:sldId id="498" r:id="rId338"/>
    <p:sldId id="439" r:id="rId339"/>
    <p:sldId id="405" r:id="rId340"/>
    <p:sldId id="406" r:id="rId341"/>
    <p:sldId id="407" r:id="rId342"/>
    <p:sldId id="408" r:id="rId343"/>
    <p:sldId id="409" r:id="rId344"/>
    <p:sldId id="410" r:id="rId345"/>
    <p:sldId id="412" r:id="rId346"/>
    <p:sldId id="443" r:id="rId347"/>
    <p:sldId id="444" r:id="rId348"/>
    <p:sldId id="442" r:id="rId349"/>
    <p:sldId id="413" r:id="rId350"/>
    <p:sldId id="414" r:id="rId351"/>
    <p:sldId id="450" r:id="rId352"/>
    <p:sldId id="448" r:id="rId353"/>
    <p:sldId id="417" r:id="rId354"/>
    <p:sldId id="453" r:id="rId355"/>
    <p:sldId id="452" r:id="rId356"/>
    <p:sldId id="494" r:id="rId357"/>
    <p:sldId id="496" r:id="rId358"/>
    <p:sldId id="451" r:id="rId359"/>
    <p:sldId id="449" r:id="rId360"/>
    <p:sldId id="445" r:id="rId361"/>
    <p:sldId id="495" r:id="rId362"/>
    <p:sldId id="497" r:id="rId363"/>
    <p:sldId id="446" r:id="rId364"/>
    <p:sldId id="737" r:id="rId365"/>
    <p:sldId id="596" r:id="rId366"/>
    <p:sldId id="418" r:id="rId367"/>
    <p:sldId id="419" r:id="rId368"/>
    <p:sldId id="420" r:id="rId369"/>
    <p:sldId id="421" r:id="rId370"/>
    <p:sldId id="728" r:id="rId371"/>
    <p:sldId id="729" r:id="rId372"/>
    <p:sldId id="730" r:id="rId373"/>
    <p:sldId id="731" r:id="rId374"/>
    <p:sldId id="732" r:id="rId375"/>
    <p:sldId id="751" r:id="rId376"/>
    <p:sldId id="760" r:id="rId377"/>
    <p:sldId id="684" r:id="rId378"/>
    <p:sldId id="682" r:id="rId379"/>
    <p:sldId id="685" r:id="rId380"/>
    <p:sldId id="686" r:id="rId381"/>
    <p:sldId id="767" r:id="rId382"/>
    <p:sldId id="769" r:id="rId383"/>
    <p:sldId id="753" r:id="rId384"/>
    <p:sldId id="768" r:id="rId385"/>
    <p:sldId id="687" r:id="rId386"/>
    <p:sldId id="754" r:id="rId387"/>
    <p:sldId id="755" r:id="rId388"/>
    <p:sldId id="757" r:id="rId389"/>
    <p:sldId id="756" r:id="rId390"/>
    <p:sldId id="766" r:id="rId391"/>
    <p:sldId id="759" r:id="rId392"/>
    <p:sldId id="761" r:id="rId393"/>
    <p:sldId id="762" r:id="rId394"/>
    <p:sldId id="763" r:id="rId395"/>
    <p:sldId id="764" r:id="rId396"/>
    <p:sldId id="765" r:id="rId397"/>
    <p:sldId id="688" r:id="rId398"/>
    <p:sldId id="689" r:id="rId399"/>
    <p:sldId id="772" r:id="rId400"/>
    <p:sldId id="690" r:id="rId401"/>
    <p:sldId id="775" r:id="rId402"/>
    <p:sldId id="779" r:id="rId403"/>
    <p:sldId id="780" r:id="rId404"/>
    <p:sldId id="781" r:id="rId405"/>
    <p:sldId id="782" r:id="rId406"/>
    <p:sldId id="702" r:id="rId407"/>
    <p:sldId id="825" r:id="rId408"/>
    <p:sldId id="826" r:id="rId409"/>
    <p:sldId id="827" r:id="rId410"/>
    <p:sldId id="828" r:id="rId411"/>
    <p:sldId id="778" r:id="rId412"/>
    <p:sldId id="703" r:id="rId413"/>
    <p:sldId id="704" r:id="rId414"/>
    <p:sldId id="378" r:id="rId415"/>
    <p:sldId id="379" r:id="rId416"/>
    <p:sldId id="783" r:id="rId417"/>
    <p:sldId id="784" r:id="rId418"/>
    <p:sldId id="785" r:id="rId419"/>
    <p:sldId id="786" r:id="rId420"/>
    <p:sldId id="787" r:id="rId421"/>
    <p:sldId id="788" r:id="rId422"/>
    <p:sldId id="789" r:id="rId423"/>
    <p:sldId id="790" r:id="rId424"/>
    <p:sldId id="791" r:id="rId425"/>
    <p:sldId id="792" r:id="rId426"/>
    <p:sldId id="793" r:id="rId427"/>
    <p:sldId id="794" r:id="rId428"/>
    <p:sldId id="380" r:id="rId429"/>
    <p:sldId id="807" r:id="rId430"/>
    <p:sldId id="382" r:id="rId431"/>
    <p:sldId id="381" r:id="rId432"/>
    <p:sldId id="796" r:id="rId433"/>
    <p:sldId id="797" r:id="rId434"/>
    <p:sldId id="799" r:id="rId435"/>
    <p:sldId id="800" r:id="rId436"/>
    <p:sldId id="801" r:id="rId437"/>
    <p:sldId id="802" r:id="rId438"/>
    <p:sldId id="803" r:id="rId439"/>
    <p:sldId id="804" r:id="rId440"/>
    <p:sldId id="824" r:id="rId441"/>
    <p:sldId id="829" r:id="rId442"/>
    <p:sldId id="805" r:id="rId443"/>
    <p:sldId id="806" r:id="rId444"/>
    <p:sldId id="383" r:id="rId445"/>
    <p:sldId id="384" r:id="rId446"/>
    <p:sldId id="830" r:id="rId447"/>
    <p:sldId id="831" r:id="rId448"/>
    <p:sldId id="837" r:id="rId449"/>
    <p:sldId id="832" r:id="rId450"/>
    <p:sldId id="833" r:id="rId451"/>
    <p:sldId id="834" r:id="rId452"/>
    <p:sldId id="835" r:id="rId453"/>
    <p:sldId id="836" r:id="rId454"/>
    <p:sldId id="838" r:id="rId455"/>
    <p:sldId id="839" r:id="rId456"/>
    <p:sldId id="840" r:id="rId457"/>
    <p:sldId id="841" r:id="rId458"/>
    <p:sldId id="842" r:id="rId459"/>
    <p:sldId id="843" r:id="rId460"/>
    <p:sldId id="385" r:id="rId461"/>
    <p:sldId id="386" r:id="rId462"/>
    <p:sldId id="387" r:id="rId463"/>
    <p:sldId id="388" r:id="rId464"/>
    <p:sldId id="389" r:id="rId465"/>
    <p:sldId id="390" r:id="rId466"/>
    <p:sldId id="391" r:id="rId467"/>
    <p:sldId id="392" r:id="rId468"/>
    <p:sldId id="393" r:id="rId469"/>
    <p:sldId id="394" r:id="rId470"/>
    <p:sldId id="395" r:id="rId471"/>
    <p:sldId id="396" r:id="rId472"/>
    <p:sldId id="397" r:id="rId473"/>
    <p:sldId id="398" r:id="rId474"/>
    <p:sldId id="286" r:id="rId4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660"/>
  </p:normalViewPr>
  <p:slideViewPr>
    <p:cSldViewPr snapToGrid="0">
      <p:cViewPr varScale="1">
        <p:scale>
          <a:sx n="72" d="100"/>
          <a:sy n="72" d="100"/>
        </p:scale>
        <p:origin x="5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9/20/2021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9/20/2021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9/20/2021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9/20/2021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9/20/2021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9/20/2021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9/20/2021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9/20/2021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webp"/></Relationships>
</file>

<file path=ppt/slides/_rels/slide22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hyperlink" Target="https://kubernetes.io/docs/reference/glossary/?all=true#term-control-plan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hyperlink" Target="https://kubernetes.io/docs/concepts/workloads/pods/pod-lifecycle/" TargetMode="External"/><Relationship Id="rId1" Type="http://schemas.openxmlformats.org/officeDocument/2006/relationships/slideLayout" Target="../slideLayouts/slideLayout2.xml"/><Relationship Id="rId5" Type="http://schemas.openxmlformats.org/officeDocument/2006/relationships/hyperlink" Target="https://kubernetes.io/docs/concepts/workloads/" TargetMode="External"/><Relationship Id="rId4" Type="http://schemas.openxmlformats.org/officeDocument/2006/relationships/hyperlink" Target="https://kubernetes.io/docs/concepts/architecture/controller/" TargetMode="External"/></Relationships>
</file>

<file path=ppt/slides/_rels/slide332.xml.rels><?xml version="1.0" encoding="UTF-8" standalone="yes"?>
<Relationships xmlns="http://schemas.openxmlformats.org/package/2006/relationships"><Relationship Id="rId8" Type="http://schemas.openxmlformats.org/officeDocument/2006/relationships/hyperlink" Target="https://kubernetes.io/docs/concepts/workloads/controllers/cron-jobs/" TargetMode="External"/><Relationship Id="rId3" Type="http://schemas.openxmlformats.org/officeDocument/2006/relationships/hyperlink" Target="https://kubernetes.io/docs/concepts/workloads/controllers/replicaset/" TargetMode="External"/><Relationship Id="rId7" Type="http://schemas.openxmlformats.org/officeDocument/2006/relationships/hyperlink" Target="https://kubernetes.io/docs/concepts/workloads/controllers/ttlafterfinished/" TargetMode="External"/><Relationship Id="rId2" Type="http://schemas.openxmlformats.org/officeDocument/2006/relationships/hyperlink" Target="https://kubernetes.io/docs/concepts/workloads/controllers/deployment/" TargetMode="External"/><Relationship Id="rId1" Type="http://schemas.openxmlformats.org/officeDocument/2006/relationships/slideLayout" Target="../slideLayouts/slideLayout2.xml"/><Relationship Id="rId6" Type="http://schemas.openxmlformats.org/officeDocument/2006/relationships/hyperlink" Target="https://kubernetes.io/docs/concepts/workloads/controllers/job/" TargetMode="External"/><Relationship Id="rId5" Type="http://schemas.openxmlformats.org/officeDocument/2006/relationships/hyperlink" Target="https://kubernetes.io/docs/concepts/workloads/controllers/daemonset/" TargetMode="External"/><Relationship Id="rId4" Type="http://schemas.openxmlformats.org/officeDocument/2006/relationships/hyperlink" Target="https://kubernetes.io/docs/concepts/workloads/controllers/statefulset/" TargetMode="External"/><Relationship Id="rId9" Type="http://schemas.openxmlformats.org/officeDocument/2006/relationships/hyperlink" Target="https://kubernetes.io/docs/concepts/workloads/controllers/replicationcontroller/" TargetMode="External"/></Relationships>
</file>

<file path=ppt/slides/_rels/slide33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hyperlink" Target="https://docs.microsoft.com/en-us/azure/aks/use-multiple-node-pools#assign-a-public-ip-per-node-for-your-node-pools-preview" TargetMode="External"/><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hyperlink" Target="https://raw.githubusercontent.com/metallb/metallb/v0.10.2/manifests/metallb.yaml" TargetMode="External"/><Relationship Id="rId2" Type="http://schemas.openxmlformats.org/officeDocument/2006/relationships/hyperlink" Target="https://raw.githubusercontent.com/metallb/metallb/v0.10.2/manifests/namespace.yaml"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hyperlink" Target="https://charts.jenkins.io/" TargetMode="Externa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kubernetes.io/docs/concepts/workloads/pods/#pods-and-controllers" TargetMode="External"/><Relationship Id="rId2" Type="http://schemas.openxmlformats.org/officeDocument/2006/relationships/hyperlink" Target="https://kubernetes.io/docs/concepts/workloads/pod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595C-7CAE-452F-B2EB-ABECC2D3F59E}"/>
              </a:ext>
            </a:extLst>
          </p:cNvPr>
          <p:cNvSpPr>
            <a:spLocks noGrp="1"/>
          </p:cNvSpPr>
          <p:nvPr>
            <p:ph type="ctrTitle"/>
          </p:nvPr>
        </p:nvSpPr>
        <p:spPr>
          <a:xfrm>
            <a:off x="958795" y="1485231"/>
            <a:ext cx="9966960" cy="3035808"/>
          </a:xfrm>
        </p:spPr>
        <p:txBody>
          <a:bodyPr/>
          <a:lstStyle/>
          <a:p>
            <a:r>
              <a:rPr lang="en-US" dirty="0"/>
              <a:t>kubernetes</a:t>
            </a:r>
          </a:p>
        </p:txBody>
      </p:sp>
      <p:sp>
        <p:nvSpPr>
          <p:cNvPr id="3" name="Subtitle 2">
            <a:extLst>
              <a:ext uri="{FF2B5EF4-FFF2-40B4-BE49-F238E27FC236}">
                <a16:creationId xmlns:a16="http://schemas.microsoft.com/office/drawing/2014/main" id="{527BD07A-7613-4E76-9A39-CE1FF7144909}"/>
              </a:ext>
            </a:extLst>
          </p:cNvPr>
          <p:cNvSpPr>
            <a:spLocks noGrp="1"/>
          </p:cNvSpPr>
          <p:nvPr>
            <p:ph type="subTitle" idx="1"/>
          </p:nvPr>
        </p:nvSpPr>
        <p:spPr>
          <a:xfrm>
            <a:off x="958795" y="4627659"/>
            <a:ext cx="7891272" cy="1069848"/>
          </a:xfrm>
        </p:spPr>
        <p:txBody>
          <a:bodyPr>
            <a:normAutofit/>
          </a:bodyPr>
          <a:lstStyle/>
          <a:p>
            <a:r>
              <a:rPr lang="en-US" sz="1600" b="1" dirty="0"/>
              <a:t>BY</a:t>
            </a:r>
            <a:br>
              <a:rPr lang="en-US" sz="1600" b="1" dirty="0"/>
            </a:br>
            <a:r>
              <a:rPr lang="en-US" sz="1600" b="1" dirty="0"/>
              <a:t>TASHIK MOIN</a:t>
            </a:r>
            <a:br>
              <a:rPr lang="en-US" sz="1600" b="1" dirty="0"/>
            </a:br>
            <a:r>
              <a:rPr lang="en-US" sz="1600" b="1" dirty="0"/>
              <a:t>MICROSOFT GOLD AMBASSADOR | MCT | MCP | MCSA</a:t>
            </a:r>
          </a:p>
        </p:txBody>
      </p:sp>
      <p:pic>
        <p:nvPicPr>
          <p:cNvPr id="5" name="Picture 4">
            <a:extLst>
              <a:ext uri="{FF2B5EF4-FFF2-40B4-BE49-F238E27FC236}">
                <a16:creationId xmlns:a16="http://schemas.microsoft.com/office/drawing/2014/main" id="{32C62C32-2254-4FA4-9EB1-9B0AAE86099D}"/>
              </a:ext>
            </a:extLst>
          </p:cNvPr>
          <p:cNvPicPr>
            <a:picLocks noChangeAspect="1"/>
          </p:cNvPicPr>
          <p:nvPr/>
        </p:nvPicPr>
        <p:blipFill>
          <a:blip r:embed="rId2"/>
          <a:stretch>
            <a:fillRect/>
          </a:stretch>
        </p:blipFill>
        <p:spPr>
          <a:xfrm>
            <a:off x="7826180" y="1861708"/>
            <a:ext cx="2047774" cy="1988047"/>
          </a:xfrm>
          <a:prstGeom prst="rect">
            <a:avLst/>
          </a:prstGeom>
        </p:spPr>
      </p:pic>
    </p:spTree>
    <p:extLst>
      <p:ext uri="{BB962C8B-B14F-4D97-AF65-F5344CB8AC3E}">
        <p14:creationId xmlns:p14="http://schemas.microsoft.com/office/powerpoint/2010/main" val="280711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22F3F-2569-4C87-AC8F-7470DC48A971}"/>
              </a:ext>
            </a:extLst>
          </p:cNvPr>
          <p:cNvPicPr>
            <a:picLocks noChangeAspect="1"/>
          </p:cNvPicPr>
          <p:nvPr/>
        </p:nvPicPr>
        <p:blipFill>
          <a:blip r:embed="rId2"/>
          <a:stretch>
            <a:fillRect/>
          </a:stretch>
        </p:blipFill>
        <p:spPr>
          <a:xfrm>
            <a:off x="1219200" y="661987"/>
            <a:ext cx="9753600" cy="5534025"/>
          </a:xfrm>
          <a:prstGeom prst="rect">
            <a:avLst/>
          </a:prstGeom>
        </p:spPr>
      </p:pic>
    </p:spTree>
    <p:extLst>
      <p:ext uri="{BB962C8B-B14F-4D97-AF65-F5344CB8AC3E}">
        <p14:creationId xmlns:p14="http://schemas.microsoft.com/office/powerpoint/2010/main" val="4119313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5A8272-8BF2-469E-96A7-F47538DCC6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85013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81DC0-8243-4221-9A80-6F7F41E95BE4}"/>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925394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0AB77-D7F7-48EC-A936-AFBCFAC900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2963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E7AC95-FDCE-4ADC-95F3-6C6B38F6F4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27009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470C8-2B37-41BF-BC2D-ACCB81FD28A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420555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B9CA6-3C21-4D2E-9F97-CD23B0DB1276}"/>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81955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8C35EA-61A0-4E77-9F39-099E4090F1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46346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3F4AF-7E9A-41BB-BD6B-88A00610714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947271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10D45-0B0E-4AD2-B55A-311880508A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49900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D1FBD-19A9-4674-AD0E-4F1AD107BF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3339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77FA-0917-490F-AF9F-5FCCDF6C0B38}"/>
              </a:ext>
            </a:extLst>
          </p:cNvPr>
          <p:cNvSpPr>
            <a:spLocks noGrp="1"/>
          </p:cNvSpPr>
          <p:nvPr>
            <p:ph type="title"/>
          </p:nvPr>
        </p:nvSpPr>
        <p:spPr/>
        <p:txBody>
          <a:bodyPr/>
          <a:lstStyle/>
          <a:p>
            <a:r>
              <a:rPr lang="en-US" dirty="0"/>
              <a:t>docker</a:t>
            </a:r>
          </a:p>
        </p:txBody>
      </p:sp>
      <p:sp>
        <p:nvSpPr>
          <p:cNvPr id="3" name="Content Placeholder 2">
            <a:extLst>
              <a:ext uri="{FF2B5EF4-FFF2-40B4-BE49-F238E27FC236}">
                <a16:creationId xmlns:a16="http://schemas.microsoft.com/office/drawing/2014/main" id="{C02C7761-6B32-4295-A8C1-06947AD159F0}"/>
              </a:ext>
            </a:extLst>
          </p:cNvPr>
          <p:cNvSpPr>
            <a:spLocks noGrp="1"/>
          </p:cNvSpPr>
          <p:nvPr>
            <p:ph idx="1"/>
          </p:nvPr>
        </p:nvSpPr>
        <p:spPr/>
        <p:txBody>
          <a:bodyPr/>
          <a:lstStyle/>
          <a:p>
            <a:r>
              <a:rPr lang="en-US" dirty="0"/>
              <a:t>Docker was build to make containers. </a:t>
            </a:r>
          </a:p>
          <a:p>
            <a:r>
              <a:rPr lang="en-US" dirty="0"/>
              <a:t>Docker is not responsible for managing our containers.</a:t>
            </a:r>
          </a:p>
          <a:p>
            <a:r>
              <a:rPr lang="en-US" b="1" dirty="0"/>
              <a:t>Problem: We need an orchestration tool! </a:t>
            </a:r>
            <a:r>
              <a:rPr lang="en-US" b="1" dirty="0">
                <a:sym typeface="Wingdings" panose="05000000000000000000" pitchFamily="2" charset="2"/>
              </a:rPr>
              <a:t></a:t>
            </a:r>
            <a:endParaRPr lang="en-US" b="1" dirty="0"/>
          </a:p>
          <a:p>
            <a:r>
              <a:rPr lang="en-US" b="1" dirty="0"/>
              <a:t>Solution: Kubernetes </a:t>
            </a:r>
            <a:r>
              <a:rPr lang="en-US" b="1" dirty="0">
                <a:sym typeface="Wingdings" panose="05000000000000000000" pitchFamily="2" charset="2"/>
              </a:rPr>
              <a:t></a:t>
            </a:r>
            <a:endParaRPr lang="en-US" b="1" dirty="0"/>
          </a:p>
        </p:txBody>
      </p:sp>
      <p:pic>
        <p:nvPicPr>
          <p:cNvPr id="7" name="Picture 6">
            <a:extLst>
              <a:ext uri="{FF2B5EF4-FFF2-40B4-BE49-F238E27FC236}">
                <a16:creationId xmlns:a16="http://schemas.microsoft.com/office/drawing/2014/main" id="{6E200016-A92E-4E5B-8528-52071155C597}"/>
              </a:ext>
            </a:extLst>
          </p:cNvPr>
          <p:cNvPicPr>
            <a:picLocks noChangeAspect="1"/>
          </p:cNvPicPr>
          <p:nvPr/>
        </p:nvPicPr>
        <p:blipFill>
          <a:blip r:embed="rId2"/>
          <a:stretch>
            <a:fillRect/>
          </a:stretch>
        </p:blipFill>
        <p:spPr>
          <a:xfrm>
            <a:off x="1063752" y="4398595"/>
            <a:ext cx="5356665" cy="1272208"/>
          </a:xfrm>
          <a:prstGeom prst="rect">
            <a:avLst/>
          </a:prstGeom>
        </p:spPr>
      </p:pic>
    </p:spTree>
    <p:extLst>
      <p:ext uri="{BB962C8B-B14F-4D97-AF65-F5344CB8AC3E}">
        <p14:creationId xmlns:p14="http://schemas.microsoft.com/office/powerpoint/2010/main" val="36981952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430B5-1484-4B16-9EC4-916095470BA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197340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A42FE0-FC9F-4D0B-8354-C1530E48950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056957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7D0A53-143F-411C-BD94-30D02857B82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9529399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EE491-5301-412E-AB45-9B8448F29B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07359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3E03C-55A8-45F5-B1BC-B2DBF1425C4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256708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0CFA9-BBA2-459F-8EF3-019CA471F6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77169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FF7013-54F1-4F23-8A49-7906BA70A1D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99653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7037A9-580E-4E23-95BE-DAB9B4C8B9F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9222073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CF066-D9DE-4C68-89BC-853D7AE9B0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15589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B09C98-1C5D-4C0A-9D61-0ECB9D7C1B1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741237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1D4C1-84F8-4228-A1B4-CD6019E82D58}"/>
              </a:ext>
            </a:extLst>
          </p:cNvPr>
          <p:cNvPicPr>
            <a:picLocks noChangeAspect="1"/>
          </p:cNvPicPr>
          <p:nvPr/>
        </p:nvPicPr>
        <p:blipFill>
          <a:blip r:embed="rId2"/>
          <a:stretch>
            <a:fillRect/>
          </a:stretch>
        </p:blipFill>
        <p:spPr>
          <a:xfrm>
            <a:off x="1170747" y="826824"/>
            <a:ext cx="9850506" cy="5204351"/>
          </a:xfrm>
          <a:prstGeom prst="rect">
            <a:avLst/>
          </a:prstGeom>
        </p:spPr>
      </p:pic>
    </p:spTree>
    <p:extLst>
      <p:ext uri="{BB962C8B-B14F-4D97-AF65-F5344CB8AC3E}">
        <p14:creationId xmlns:p14="http://schemas.microsoft.com/office/powerpoint/2010/main" val="3020222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C225A3-395F-459B-929B-5B46E53275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6515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FD484-6AA5-4F9D-9A74-F93740944A1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778038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A013F-177F-4011-A4F7-D20BB1D4ACE5}"/>
              </a:ext>
            </a:extLst>
          </p:cNvPr>
          <p:cNvPicPr>
            <a:picLocks noChangeAspect="1"/>
          </p:cNvPicPr>
          <p:nvPr/>
        </p:nvPicPr>
        <p:blipFill>
          <a:blip r:embed="rId2"/>
          <a:stretch>
            <a:fillRect/>
          </a:stretch>
        </p:blipFill>
        <p:spPr>
          <a:xfrm>
            <a:off x="-13252" y="0"/>
            <a:ext cx="12205252" cy="6858000"/>
          </a:xfrm>
          <a:prstGeom prst="rect">
            <a:avLst/>
          </a:prstGeom>
        </p:spPr>
      </p:pic>
    </p:spTree>
    <p:extLst>
      <p:ext uri="{BB962C8B-B14F-4D97-AF65-F5344CB8AC3E}">
        <p14:creationId xmlns:p14="http://schemas.microsoft.com/office/powerpoint/2010/main" val="19766979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DBA3B-5F2B-4822-900F-E6CB4A2227A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00124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CA8E2-BF6B-4936-826C-BD3F5134C6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96601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CF713-9BDF-4FA5-9614-DDE04D4B5D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23876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5E34F4-3433-4FF0-B262-3836C3F6D6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031902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C4FAC-DBA8-4527-A8A1-6B3717BD89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54157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3B188-E713-4FDF-88B0-B39E3657B3B9}"/>
              </a:ext>
            </a:extLst>
          </p:cNvPr>
          <p:cNvPicPr>
            <a:picLocks noChangeAspect="1"/>
          </p:cNvPicPr>
          <p:nvPr/>
        </p:nvPicPr>
        <p:blipFill>
          <a:blip r:embed="rId2"/>
          <a:stretch>
            <a:fillRect/>
          </a:stretch>
        </p:blipFill>
        <p:spPr>
          <a:xfrm>
            <a:off x="0" y="-10343"/>
            <a:ext cx="12192000" cy="6868344"/>
          </a:xfrm>
          <a:prstGeom prst="rect">
            <a:avLst/>
          </a:prstGeom>
        </p:spPr>
      </p:pic>
    </p:spTree>
    <p:extLst>
      <p:ext uri="{BB962C8B-B14F-4D97-AF65-F5344CB8AC3E}">
        <p14:creationId xmlns:p14="http://schemas.microsoft.com/office/powerpoint/2010/main" val="15535071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5E21-35DE-467C-A4B0-CC65CED0150C}"/>
              </a:ext>
            </a:extLst>
          </p:cNvPr>
          <p:cNvSpPr>
            <a:spLocks noGrp="1"/>
          </p:cNvSpPr>
          <p:nvPr>
            <p:ph type="title"/>
          </p:nvPr>
        </p:nvSpPr>
        <p:spPr/>
        <p:txBody>
          <a:bodyPr/>
          <a:lstStyle/>
          <a:p>
            <a:r>
              <a:rPr lang="en-US" dirty="0"/>
              <a:t>Kubernetes default namespaces</a:t>
            </a:r>
          </a:p>
        </p:txBody>
      </p:sp>
      <p:pic>
        <p:nvPicPr>
          <p:cNvPr id="4" name="Picture 3">
            <a:extLst>
              <a:ext uri="{FF2B5EF4-FFF2-40B4-BE49-F238E27FC236}">
                <a16:creationId xmlns:a16="http://schemas.microsoft.com/office/drawing/2014/main" id="{33B762DC-3B30-4F3D-85CF-A6E5929592FB}"/>
              </a:ext>
            </a:extLst>
          </p:cNvPr>
          <p:cNvPicPr>
            <a:picLocks noChangeAspect="1"/>
          </p:cNvPicPr>
          <p:nvPr/>
        </p:nvPicPr>
        <p:blipFill>
          <a:blip r:embed="rId2"/>
          <a:stretch>
            <a:fillRect/>
          </a:stretch>
        </p:blipFill>
        <p:spPr>
          <a:xfrm>
            <a:off x="1063752" y="2093976"/>
            <a:ext cx="7149661" cy="4342140"/>
          </a:xfrm>
          <a:prstGeom prst="rect">
            <a:avLst/>
          </a:prstGeom>
        </p:spPr>
      </p:pic>
    </p:spTree>
    <p:extLst>
      <p:ext uri="{BB962C8B-B14F-4D97-AF65-F5344CB8AC3E}">
        <p14:creationId xmlns:p14="http://schemas.microsoft.com/office/powerpoint/2010/main" val="156046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0FE9D-20FF-41F5-A484-DFCD53BB1049}"/>
              </a:ext>
            </a:extLst>
          </p:cNvPr>
          <p:cNvSpPr>
            <a:spLocks noGrp="1"/>
          </p:cNvSpPr>
          <p:nvPr>
            <p:ph type="title"/>
          </p:nvPr>
        </p:nvSpPr>
        <p:spPr>
          <a:xfrm>
            <a:off x="2274404" y="2624328"/>
            <a:ext cx="7643191" cy="1609344"/>
          </a:xfrm>
        </p:spPr>
        <p:txBody>
          <a:bodyPr/>
          <a:lstStyle/>
          <a:p>
            <a:r>
              <a:rPr lang="en-US" dirty="0"/>
              <a:t>Problems before kubernetes</a:t>
            </a:r>
          </a:p>
        </p:txBody>
      </p:sp>
    </p:spTree>
    <p:extLst>
      <p:ext uri="{BB962C8B-B14F-4D97-AF65-F5344CB8AC3E}">
        <p14:creationId xmlns:p14="http://schemas.microsoft.com/office/powerpoint/2010/main" val="34554778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A570D9-E6A3-4281-B314-E2C60B3A892B}"/>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1C96796-D700-4516-A139-A8508526495F}"/>
              </a:ext>
            </a:extLst>
          </p:cNvPr>
          <p:cNvSpPr txBox="1"/>
          <p:nvPr/>
        </p:nvSpPr>
        <p:spPr>
          <a:xfrm>
            <a:off x="8401879" y="1520687"/>
            <a:ext cx="3697355" cy="584775"/>
          </a:xfrm>
          <a:prstGeom prst="rect">
            <a:avLst/>
          </a:prstGeom>
          <a:noFill/>
        </p:spPr>
        <p:txBody>
          <a:bodyPr wrap="square">
            <a:spAutoFit/>
          </a:bodyPr>
          <a:lstStyle/>
          <a:p>
            <a:r>
              <a:rPr lang="en-US" sz="1600" dirty="0">
                <a:solidFill>
                  <a:schemeClr val="bg1"/>
                </a:solidFill>
              </a:rPr>
              <a:t>To switch from current namespace to the given namespace.</a:t>
            </a:r>
          </a:p>
        </p:txBody>
      </p:sp>
      <p:cxnSp>
        <p:nvCxnSpPr>
          <p:cNvPr id="4" name="Straight Arrow Connector 3">
            <a:extLst>
              <a:ext uri="{FF2B5EF4-FFF2-40B4-BE49-F238E27FC236}">
                <a16:creationId xmlns:a16="http://schemas.microsoft.com/office/drawing/2014/main" id="{89F0649C-5816-4351-BAC7-3B105202E3D9}"/>
              </a:ext>
            </a:extLst>
          </p:cNvPr>
          <p:cNvCxnSpPr>
            <a:cxnSpLocks/>
          </p:cNvCxnSpPr>
          <p:nvPr/>
        </p:nvCxnSpPr>
        <p:spPr>
          <a:xfrm flipH="1">
            <a:off x="5221357" y="1813074"/>
            <a:ext cx="3180522" cy="1049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A47D9FA-41A9-4710-96E8-7CECCE4E4C65}"/>
              </a:ext>
            </a:extLst>
          </p:cNvPr>
          <p:cNvCxnSpPr>
            <a:cxnSpLocks/>
          </p:cNvCxnSpPr>
          <p:nvPr/>
        </p:nvCxnSpPr>
        <p:spPr>
          <a:xfrm flipH="1">
            <a:off x="2266124" y="3299791"/>
            <a:ext cx="5910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A07FE6-0319-4D34-9805-FF2BFDABAF7D}"/>
              </a:ext>
            </a:extLst>
          </p:cNvPr>
          <p:cNvSpPr txBox="1"/>
          <p:nvPr/>
        </p:nvSpPr>
        <p:spPr>
          <a:xfrm>
            <a:off x="8401878" y="3007403"/>
            <a:ext cx="3697355" cy="584775"/>
          </a:xfrm>
          <a:prstGeom prst="rect">
            <a:avLst/>
          </a:prstGeom>
          <a:noFill/>
        </p:spPr>
        <p:txBody>
          <a:bodyPr wrap="square">
            <a:spAutoFit/>
          </a:bodyPr>
          <a:lstStyle/>
          <a:p>
            <a:r>
              <a:rPr lang="en-US" sz="1600" dirty="0">
                <a:solidFill>
                  <a:schemeClr val="bg1"/>
                </a:solidFill>
              </a:rPr>
              <a:t>Pods of default namespace are not visible in development namespace.</a:t>
            </a:r>
          </a:p>
        </p:txBody>
      </p:sp>
      <p:cxnSp>
        <p:nvCxnSpPr>
          <p:cNvPr id="16" name="Straight Arrow Connector 15">
            <a:extLst>
              <a:ext uri="{FF2B5EF4-FFF2-40B4-BE49-F238E27FC236}">
                <a16:creationId xmlns:a16="http://schemas.microsoft.com/office/drawing/2014/main" id="{39995DE6-1878-4A1F-9142-3FAE1EA4CF1D}"/>
              </a:ext>
            </a:extLst>
          </p:cNvPr>
          <p:cNvCxnSpPr>
            <a:cxnSpLocks/>
            <a:stCxn id="17" idx="1"/>
          </p:cNvCxnSpPr>
          <p:nvPr/>
        </p:nvCxnSpPr>
        <p:spPr>
          <a:xfrm flipH="1">
            <a:off x="3949149" y="4174390"/>
            <a:ext cx="1060174" cy="29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79B99E-D070-4BCD-AAA1-371274D804D4}"/>
              </a:ext>
            </a:extLst>
          </p:cNvPr>
          <p:cNvSpPr txBox="1"/>
          <p:nvPr/>
        </p:nvSpPr>
        <p:spPr>
          <a:xfrm>
            <a:off x="5009323" y="3882002"/>
            <a:ext cx="3697355" cy="584775"/>
          </a:xfrm>
          <a:prstGeom prst="rect">
            <a:avLst/>
          </a:prstGeom>
          <a:noFill/>
        </p:spPr>
        <p:txBody>
          <a:bodyPr wrap="square">
            <a:spAutoFit/>
          </a:bodyPr>
          <a:lstStyle/>
          <a:p>
            <a:r>
              <a:rPr lang="en-US" sz="1600" dirty="0">
                <a:solidFill>
                  <a:schemeClr val="bg1"/>
                </a:solidFill>
              </a:rPr>
              <a:t>To see resources/objects of all the namespaces collectively.</a:t>
            </a:r>
          </a:p>
        </p:txBody>
      </p:sp>
    </p:spTree>
    <p:extLst>
      <p:ext uri="{BB962C8B-B14F-4D97-AF65-F5344CB8AC3E}">
        <p14:creationId xmlns:p14="http://schemas.microsoft.com/office/powerpoint/2010/main" val="14358076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B57E4E-6563-43C1-8D50-866C49833BD2}"/>
              </a:ext>
            </a:extLst>
          </p:cNvPr>
          <p:cNvPicPr>
            <a:picLocks noChangeAspect="1"/>
          </p:cNvPicPr>
          <p:nvPr/>
        </p:nvPicPr>
        <p:blipFill>
          <a:blip r:embed="rId2"/>
          <a:stretch>
            <a:fillRect/>
          </a:stretch>
        </p:blipFill>
        <p:spPr>
          <a:xfrm>
            <a:off x="0" y="0"/>
            <a:ext cx="12192000" cy="6857999"/>
          </a:xfrm>
          <a:prstGeom prst="rect">
            <a:avLst/>
          </a:prstGeom>
        </p:spPr>
      </p:pic>
      <p:cxnSp>
        <p:nvCxnSpPr>
          <p:cNvPr id="3" name="Straight Arrow Connector 2">
            <a:extLst>
              <a:ext uri="{FF2B5EF4-FFF2-40B4-BE49-F238E27FC236}">
                <a16:creationId xmlns:a16="http://schemas.microsoft.com/office/drawing/2014/main" id="{D1163219-34F5-4F6E-B702-B79D45AF9DB7}"/>
              </a:ext>
            </a:extLst>
          </p:cNvPr>
          <p:cNvCxnSpPr/>
          <p:nvPr/>
        </p:nvCxnSpPr>
        <p:spPr>
          <a:xfrm flipH="1">
            <a:off x="2941983" y="6096000"/>
            <a:ext cx="27299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9701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7837DD-27C0-4F4F-968D-D63332563541}"/>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A6A7F94-63D4-4840-A415-3F7E839E03FB}"/>
              </a:ext>
            </a:extLst>
          </p:cNvPr>
          <p:cNvSpPr txBox="1"/>
          <p:nvPr/>
        </p:nvSpPr>
        <p:spPr>
          <a:xfrm>
            <a:off x="8706677" y="1513437"/>
            <a:ext cx="3339549" cy="1815882"/>
          </a:xfrm>
          <a:prstGeom prst="rect">
            <a:avLst/>
          </a:prstGeom>
          <a:noFill/>
        </p:spPr>
        <p:txBody>
          <a:bodyPr wrap="square">
            <a:spAutoFit/>
          </a:bodyPr>
          <a:lstStyle/>
          <a:p>
            <a:r>
              <a:rPr lang="en-US" sz="1600" dirty="0">
                <a:solidFill>
                  <a:schemeClr val="bg1"/>
                </a:solidFill>
              </a:rPr>
              <a:t>kubectl api-resources | less</a:t>
            </a:r>
            <a:br>
              <a:rPr lang="en-US" sz="1600" dirty="0">
                <a:solidFill>
                  <a:schemeClr val="bg1"/>
                </a:solidFill>
              </a:rPr>
            </a:br>
            <a:br>
              <a:rPr lang="en-US" sz="1600" dirty="0">
                <a:solidFill>
                  <a:schemeClr val="bg1"/>
                </a:solidFill>
              </a:rPr>
            </a:br>
            <a:r>
              <a:rPr lang="en-US" sz="1600" dirty="0">
                <a:solidFill>
                  <a:schemeClr val="bg1"/>
                </a:solidFill>
              </a:rPr>
              <a:t>This command shows what objects/resources can come inside a namespace. </a:t>
            </a:r>
            <a:br>
              <a:rPr lang="en-US" sz="1600" dirty="0">
                <a:solidFill>
                  <a:schemeClr val="bg1"/>
                </a:solidFill>
              </a:rPr>
            </a:br>
            <a:r>
              <a:rPr lang="en-US" sz="1600" dirty="0">
                <a:solidFill>
                  <a:schemeClr val="bg1"/>
                </a:solidFill>
              </a:rPr>
              <a:t>For example,</a:t>
            </a:r>
            <a:br>
              <a:rPr lang="en-US" sz="1600" dirty="0">
                <a:solidFill>
                  <a:schemeClr val="bg1"/>
                </a:solidFill>
              </a:rPr>
            </a:br>
            <a:r>
              <a:rPr lang="en-US" sz="1600" dirty="0">
                <a:solidFill>
                  <a:schemeClr val="bg1"/>
                </a:solidFill>
              </a:rPr>
              <a:t>“Nodes can not be namesapced”</a:t>
            </a:r>
          </a:p>
        </p:txBody>
      </p:sp>
    </p:spTree>
    <p:extLst>
      <p:ext uri="{BB962C8B-B14F-4D97-AF65-F5344CB8AC3E}">
        <p14:creationId xmlns:p14="http://schemas.microsoft.com/office/powerpoint/2010/main" val="3251161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58FAD9-727B-4045-8A69-1C7D1E3F55A6}"/>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1241EF04-F8AE-4822-A365-B3D5AB784330}"/>
              </a:ext>
            </a:extLst>
          </p:cNvPr>
          <p:cNvCxnSpPr/>
          <p:nvPr/>
        </p:nvCxnSpPr>
        <p:spPr>
          <a:xfrm flipH="1" flipV="1">
            <a:off x="3366052" y="2067339"/>
            <a:ext cx="1921565" cy="834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855DAA4-6F5F-4A56-A9A1-F5FB0792918E}"/>
              </a:ext>
            </a:extLst>
          </p:cNvPr>
          <p:cNvSpPr txBox="1"/>
          <p:nvPr/>
        </p:nvSpPr>
        <p:spPr>
          <a:xfrm>
            <a:off x="5287617" y="3090446"/>
            <a:ext cx="3697355" cy="338554"/>
          </a:xfrm>
          <a:prstGeom prst="rect">
            <a:avLst/>
          </a:prstGeom>
          <a:noFill/>
        </p:spPr>
        <p:txBody>
          <a:bodyPr wrap="square">
            <a:spAutoFit/>
          </a:bodyPr>
          <a:lstStyle/>
          <a:p>
            <a:r>
              <a:rPr lang="en-US" sz="1600" dirty="0">
                <a:solidFill>
                  <a:schemeClr val="bg1"/>
                </a:solidFill>
              </a:rPr>
              <a:t>To delete a namespace.</a:t>
            </a:r>
          </a:p>
        </p:txBody>
      </p:sp>
    </p:spTree>
    <p:extLst>
      <p:ext uri="{BB962C8B-B14F-4D97-AF65-F5344CB8AC3E}">
        <p14:creationId xmlns:p14="http://schemas.microsoft.com/office/powerpoint/2010/main" val="26996657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3F27C-AA81-4EDA-A257-8D62CEF0E5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590447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4C9821-9BA9-45F2-B730-D5D040520185}"/>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5402894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F02A-60A5-46B3-A98D-0A6251063956}"/>
              </a:ext>
            </a:extLst>
          </p:cNvPr>
          <p:cNvSpPr>
            <a:spLocks noGrp="1"/>
          </p:cNvSpPr>
          <p:nvPr>
            <p:ph type="title"/>
          </p:nvPr>
        </p:nvSpPr>
        <p:spPr/>
        <p:txBody>
          <a:bodyPr/>
          <a:lstStyle/>
          <a:p>
            <a:r>
              <a:rPr lang="en-US" dirty="0"/>
              <a:t>Simple Yaml file for pods</a:t>
            </a:r>
          </a:p>
        </p:txBody>
      </p:sp>
      <p:sp>
        <p:nvSpPr>
          <p:cNvPr id="5" name="TextBox 4">
            <a:extLst>
              <a:ext uri="{FF2B5EF4-FFF2-40B4-BE49-F238E27FC236}">
                <a16:creationId xmlns:a16="http://schemas.microsoft.com/office/drawing/2014/main" id="{677FA0D8-3C67-4FE1-A80F-35020EB6C6A1}"/>
              </a:ext>
            </a:extLst>
          </p:cNvPr>
          <p:cNvSpPr txBox="1"/>
          <p:nvPr/>
        </p:nvSpPr>
        <p:spPr>
          <a:xfrm>
            <a:off x="1063752" y="2093976"/>
            <a:ext cx="6096000" cy="3693319"/>
          </a:xfrm>
          <a:prstGeom prst="rect">
            <a:avLst/>
          </a:prstGeom>
          <a:noFill/>
        </p:spPr>
        <p:txBody>
          <a:bodyPr wrap="square">
            <a:spAutoFit/>
          </a:bodyPr>
          <a:lstStyle/>
          <a:p>
            <a:endParaRPr lang="en-US" dirty="0"/>
          </a:p>
          <a:p>
            <a:r>
              <a:rPr lang="en-US" dirty="0"/>
              <a:t>apiVersion: v1</a:t>
            </a:r>
          </a:p>
          <a:p>
            <a:r>
              <a:rPr lang="en-US" dirty="0"/>
              <a:t>kind: Pod</a:t>
            </a:r>
          </a:p>
          <a:p>
            <a:r>
              <a:rPr lang="en-US" dirty="0"/>
              <a:t>metadata:</a:t>
            </a:r>
          </a:p>
          <a:p>
            <a:r>
              <a:rPr lang="en-US" dirty="0"/>
              <a:t>  name: nginx-pod</a:t>
            </a:r>
          </a:p>
          <a:p>
            <a:r>
              <a:rPr lang="en-US" dirty="0"/>
              <a:t>  labels:</a:t>
            </a:r>
          </a:p>
          <a:p>
            <a:r>
              <a:rPr lang="en-US" dirty="0"/>
              <a:t>    type: web-server</a:t>
            </a:r>
          </a:p>
          <a:p>
            <a:r>
              <a:rPr lang="en-US" dirty="0"/>
              <a:t>spec:</a:t>
            </a:r>
          </a:p>
          <a:p>
            <a:r>
              <a:rPr lang="en-US" dirty="0"/>
              <a:t>  containers:</a:t>
            </a:r>
          </a:p>
          <a:p>
            <a:r>
              <a:rPr lang="en-US" dirty="0"/>
              <a:t>    - name: nginx-container</a:t>
            </a:r>
          </a:p>
          <a:p>
            <a:r>
              <a:rPr lang="en-US" dirty="0"/>
              <a:t>      image: nginx</a:t>
            </a:r>
          </a:p>
          <a:p>
            <a:r>
              <a:rPr lang="en-US" dirty="0"/>
              <a:t>      ports:</a:t>
            </a:r>
          </a:p>
          <a:p>
            <a:r>
              <a:rPr lang="en-US" dirty="0"/>
              <a:t>        - containerPort: 80</a:t>
            </a:r>
          </a:p>
        </p:txBody>
      </p:sp>
      <p:sp>
        <p:nvSpPr>
          <p:cNvPr id="7" name="TextBox 6">
            <a:extLst>
              <a:ext uri="{FF2B5EF4-FFF2-40B4-BE49-F238E27FC236}">
                <a16:creationId xmlns:a16="http://schemas.microsoft.com/office/drawing/2014/main" id="{CB92B3BE-88D1-4573-94F9-B9AC7803EBC4}"/>
              </a:ext>
            </a:extLst>
          </p:cNvPr>
          <p:cNvSpPr txBox="1"/>
          <p:nvPr/>
        </p:nvSpPr>
        <p:spPr>
          <a:xfrm>
            <a:off x="5032248" y="2479021"/>
            <a:ext cx="7159752" cy="1200329"/>
          </a:xfrm>
          <a:prstGeom prst="rect">
            <a:avLst/>
          </a:prstGeom>
          <a:noFill/>
        </p:spPr>
        <p:txBody>
          <a:bodyPr wrap="square">
            <a:spAutoFit/>
          </a:bodyPr>
          <a:lstStyle/>
          <a:p>
            <a:r>
              <a:rPr lang="en-US" dirty="0"/>
              <a:t>kubectl explain --recursive pod | less</a:t>
            </a:r>
            <a:br>
              <a:rPr lang="en-US" dirty="0"/>
            </a:br>
            <a:br>
              <a:rPr lang="en-US" dirty="0"/>
            </a:br>
            <a:r>
              <a:rPr lang="en-US" dirty="0"/>
              <a:t>This explain command can be used to see the entire yaml template/format for any resource/controller/object like pods.</a:t>
            </a:r>
          </a:p>
        </p:txBody>
      </p:sp>
    </p:spTree>
    <p:extLst>
      <p:ext uri="{BB962C8B-B14F-4D97-AF65-F5344CB8AC3E}">
        <p14:creationId xmlns:p14="http://schemas.microsoft.com/office/powerpoint/2010/main" val="25274405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02EA62-B3DB-457E-AF19-37CC04A84D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51703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6D-4770-4AD2-91D4-098F72E14CA2}"/>
              </a:ext>
            </a:extLst>
          </p:cNvPr>
          <p:cNvSpPr>
            <a:spLocks noGrp="1"/>
          </p:cNvSpPr>
          <p:nvPr>
            <p:ph type="title"/>
          </p:nvPr>
        </p:nvSpPr>
        <p:spPr/>
        <p:txBody>
          <a:bodyPr/>
          <a:lstStyle/>
          <a:p>
            <a:r>
              <a:rPr lang="en-US" dirty="0"/>
              <a:t>kubectl</a:t>
            </a:r>
          </a:p>
        </p:txBody>
      </p:sp>
      <p:sp>
        <p:nvSpPr>
          <p:cNvPr id="3" name="Content Placeholder 2">
            <a:extLst>
              <a:ext uri="{FF2B5EF4-FFF2-40B4-BE49-F238E27FC236}">
                <a16:creationId xmlns:a16="http://schemas.microsoft.com/office/drawing/2014/main" id="{ED344CC1-0305-4851-AA9C-9CA8A9472FE6}"/>
              </a:ext>
            </a:extLst>
          </p:cNvPr>
          <p:cNvSpPr>
            <a:spLocks noGrp="1"/>
          </p:cNvSpPr>
          <p:nvPr>
            <p:ph idx="1"/>
          </p:nvPr>
        </p:nvSpPr>
        <p:spPr/>
        <p:txBody>
          <a:bodyPr/>
          <a:lstStyle/>
          <a:p>
            <a:r>
              <a:rPr lang="en-US" dirty="0"/>
              <a:t>Through Kubectl, we communicate with the API server/process of Kubernetes.</a:t>
            </a:r>
          </a:p>
          <a:p>
            <a:r>
              <a:rPr lang="en-US" dirty="0"/>
              <a:t>Kubectl commands list,</a:t>
            </a:r>
            <a:br>
              <a:rPr lang="en-US" dirty="0"/>
            </a:br>
            <a:r>
              <a:rPr lang="en-US" dirty="0">
                <a:hlinkClick r:id="rId2"/>
              </a:rPr>
              <a:t>https://kubernetes.io/docs/reference/kubectl/overview/</a:t>
            </a:r>
            <a:endParaRPr lang="en-US" dirty="0"/>
          </a:p>
          <a:p>
            <a:pPr marL="0" indent="0">
              <a:buNone/>
            </a:pPr>
            <a:endParaRPr lang="en-US" dirty="0"/>
          </a:p>
        </p:txBody>
      </p:sp>
    </p:spTree>
    <p:extLst>
      <p:ext uri="{BB962C8B-B14F-4D97-AF65-F5344CB8AC3E}">
        <p14:creationId xmlns:p14="http://schemas.microsoft.com/office/powerpoint/2010/main" val="6160923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E8DD9-939B-4203-9FC7-F18FC0ADC5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8064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Hard to manage multiple stacks, and multiple applications. (hard to manage dockerfiles, docker-compose files and application directories).</a:t>
            </a:r>
          </a:p>
        </p:txBody>
      </p:sp>
      <p:pic>
        <p:nvPicPr>
          <p:cNvPr id="7" name="Picture 6">
            <a:extLst>
              <a:ext uri="{FF2B5EF4-FFF2-40B4-BE49-F238E27FC236}">
                <a16:creationId xmlns:a16="http://schemas.microsoft.com/office/drawing/2014/main" id="{5EF4A503-4CDA-4C8E-8B11-7502AD0F74DE}"/>
              </a:ext>
            </a:extLst>
          </p:cNvPr>
          <p:cNvPicPr>
            <a:picLocks noChangeAspect="1"/>
          </p:cNvPicPr>
          <p:nvPr/>
        </p:nvPicPr>
        <p:blipFill>
          <a:blip r:embed="rId2"/>
          <a:stretch>
            <a:fillRect/>
          </a:stretch>
        </p:blipFill>
        <p:spPr>
          <a:xfrm>
            <a:off x="3007878" y="3088684"/>
            <a:ext cx="6176244" cy="2961861"/>
          </a:xfrm>
          <a:prstGeom prst="rect">
            <a:avLst/>
          </a:prstGeom>
        </p:spPr>
      </p:pic>
    </p:spTree>
    <p:extLst>
      <p:ext uri="{BB962C8B-B14F-4D97-AF65-F5344CB8AC3E}">
        <p14:creationId xmlns:p14="http://schemas.microsoft.com/office/powerpoint/2010/main" val="8720189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5416B-65B7-4ED0-A483-82B5322ED8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2728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C19AD-B994-4976-9B4D-02B679D73898}"/>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096CD1AF-CADC-4176-8947-D013D58C8AE0}"/>
              </a:ext>
            </a:extLst>
          </p:cNvPr>
          <p:cNvSpPr txBox="1"/>
          <p:nvPr/>
        </p:nvSpPr>
        <p:spPr>
          <a:xfrm>
            <a:off x="7315201" y="2342322"/>
            <a:ext cx="3697355" cy="338554"/>
          </a:xfrm>
          <a:prstGeom prst="rect">
            <a:avLst/>
          </a:prstGeom>
          <a:noFill/>
        </p:spPr>
        <p:txBody>
          <a:bodyPr wrap="square">
            <a:spAutoFit/>
          </a:bodyPr>
          <a:lstStyle/>
          <a:p>
            <a:r>
              <a:rPr lang="en-US" sz="1600" dirty="0">
                <a:solidFill>
                  <a:schemeClr val="bg1"/>
                </a:solidFill>
              </a:rPr>
              <a:t>Kubectl cluster-info dump | less</a:t>
            </a:r>
          </a:p>
        </p:txBody>
      </p:sp>
    </p:spTree>
    <p:extLst>
      <p:ext uri="{BB962C8B-B14F-4D97-AF65-F5344CB8AC3E}">
        <p14:creationId xmlns:p14="http://schemas.microsoft.com/office/powerpoint/2010/main" val="34543041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AD605-6EAC-416B-AF01-8734F037CC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198766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2F534-1032-44EB-A2EE-69A92A613108}"/>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61B9D14B-3CC0-4384-83B0-19FAF86DB173}"/>
              </a:ext>
            </a:extLst>
          </p:cNvPr>
          <p:cNvSpPr txBox="1"/>
          <p:nvPr/>
        </p:nvSpPr>
        <p:spPr>
          <a:xfrm>
            <a:off x="4797288" y="2183296"/>
            <a:ext cx="6467060" cy="338554"/>
          </a:xfrm>
          <a:prstGeom prst="rect">
            <a:avLst/>
          </a:prstGeom>
          <a:noFill/>
        </p:spPr>
        <p:txBody>
          <a:bodyPr wrap="square">
            <a:spAutoFit/>
          </a:bodyPr>
          <a:lstStyle/>
          <a:p>
            <a:r>
              <a:rPr lang="en-US" sz="1600" dirty="0">
                <a:solidFill>
                  <a:schemeClr val="bg1"/>
                </a:solidFill>
              </a:rPr>
              <a:t>kubectl explain --recursive &lt;any_object/resource e.g pod&gt;| less</a:t>
            </a:r>
          </a:p>
        </p:txBody>
      </p:sp>
    </p:spTree>
    <p:extLst>
      <p:ext uri="{BB962C8B-B14F-4D97-AF65-F5344CB8AC3E}">
        <p14:creationId xmlns:p14="http://schemas.microsoft.com/office/powerpoint/2010/main" val="3095209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0D28-6DFC-4237-A93C-A871C9DF04BA}"/>
              </a:ext>
            </a:extLst>
          </p:cNvPr>
          <p:cNvSpPr>
            <a:spLocks noGrp="1"/>
          </p:cNvSpPr>
          <p:nvPr>
            <p:ph type="title"/>
          </p:nvPr>
        </p:nvSpPr>
        <p:spPr/>
        <p:txBody>
          <a:bodyPr/>
          <a:lstStyle/>
          <a:p>
            <a:r>
              <a:rPr lang="en-US" dirty="0"/>
              <a:t>Labels</a:t>
            </a:r>
          </a:p>
        </p:txBody>
      </p:sp>
      <p:sp>
        <p:nvSpPr>
          <p:cNvPr id="3" name="Content Placeholder 2">
            <a:extLst>
              <a:ext uri="{FF2B5EF4-FFF2-40B4-BE49-F238E27FC236}">
                <a16:creationId xmlns:a16="http://schemas.microsoft.com/office/drawing/2014/main" id="{BB6A5DB0-EC59-4F72-89FC-6E004C350E6F}"/>
              </a:ext>
            </a:extLst>
          </p:cNvPr>
          <p:cNvSpPr>
            <a:spLocks noGrp="1"/>
          </p:cNvSpPr>
          <p:nvPr>
            <p:ph idx="1"/>
          </p:nvPr>
        </p:nvSpPr>
        <p:spPr/>
        <p:txBody>
          <a:bodyPr/>
          <a:lstStyle/>
          <a:p>
            <a:r>
              <a:rPr lang="en-US" dirty="0"/>
              <a:t>Labels are key value pair identifiers that helps in making groups or to categorize Kubernetes objects.</a:t>
            </a:r>
            <a:br>
              <a:rPr lang="en-US" dirty="0"/>
            </a:br>
            <a:r>
              <a:rPr lang="en-US" dirty="0"/>
              <a:t>For example, </a:t>
            </a:r>
            <a:br>
              <a:rPr lang="en-US" dirty="0"/>
            </a:br>
            <a:r>
              <a:rPr lang="en-US" dirty="0"/>
              <a:t>- 3 backend pods</a:t>
            </a:r>
            <a:br>
              <a:rPr lang="en-US" dirty="0"/>
            </a:br>
            <a:r>
              <a:rPr lang="en-US" dirty="0"/>
              <a:t>- 5 frontend pods</a:t>
            </a:r>
            <a:br>
              <a:rPr lang="en-US" dirty="0"/>
            </a:br>
            <a:r>
              <a:rPr lang="en-US" dirty="0"/>
              <a:t>- 8 database pods</a:t>
            </a:r>
            <a:br>
              <a:rPr lang="en-US" dirty="0"/>
            </a:br>
            <a:r>
              <a:rPr lang="en-US" dirty="0"/>
              <a:t>etc.</a:t>
            </a:r>
            <a:br>
              <a:rPr lang="en-US" dirty="0"/>
            </a:br>
            <a:br>
              <a:rPr lang="en-US" dirty="0"/>
            </a:br>
            <a:r>
              <a:rPr lang="en-US" dirty="0"/>
              <a:t>In this example, if we want to assign a group name or an identity to some pods of same family/kind, like 5 pods will have an identify “frontend”, 3 will have an identity “backend” and so on.. This is possible using labels.</a:t>
            </a:r>
          </a:p>
        </p:txBody>
      </p:sp>
    </p:spTree>
    <p:extLst>
      <p:ext uri="{BB962C8B-B14F-4D97-AF65-F5344CB8AC3E}">
        <p14:creationId xmlns:p14="http://schemas.microsoft.com/office/powerpoint/2010/main" val="4216236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0D28-6DFC-4237-A93C-A871C9DF04BA}"/>
              </a:ext>
            </a:extLst>
          </p:cNvPr>
          <p:cNvSpPr>
            <a:spLocks noGrp="1"/>
          </p:cNvSpPr>
          <p:nvPr>
            <p:ph type="title"/>
          </p:nvPr>
        </p:nvSpPr>
        <p:spPr/>
        <p:txBody>
          <a:bodyPr/>
          <a:lstStyle/>
          <a:p>
            <a:r>
              <a:rPr lang="en-US" dirty="0"/>
              <a:t>selectors </a:t>
            </a:r>
          </a:p>
        </p:txBody>
      </p:sp>
      <p:sp>
        <p:nvSpPr>
          <p:cNvPr id="3" name="Content Placeholder 2">
            <a:extLst>
              <a:ext uri="{FF2B5EF4-FFF2-40B4-BE49-F238E27FC236}">
                <a16:creationId xmlns:a16="http://schemas.microsoft.com/office/drawing/2014/main" id="{BB6A5DB0-EC59-4F72-89FC-6E004C350E6F}"/>
              </a:ext>
            </a:extLst>
          </p:cNvPr>
          <p:cNvSpPr>
            <a:spLocks noGrp="1"/>
          </p:cNvSpPr>
          <p:nvPr>
            <p:ph idx="1"/>
          </p:nvPr>
        </p:nvSpPr>
        <p:spPr>
          <a:xfrm>
            <a:off x="1069848" y="2121408"/>
            <a:ext cx="10058400" cy="2901166"/>
          </a:xfrm>
        </p:spPr>
        <p:txBody>
          <a:bodyPr>
            <a:normAutofit lnSpcReduction="10000"/>
          </a:bodyPr>
          <a:lstStyle/>
          <a:p>
            <a:r>
              <a:rPr lang="en-US" dirty="0"/>
              <a:t>A selectors is also a key value pair or a set of key/ values + operator that helps in picking groups or to categorize Kubernetes objects.</a:t>
            </a:r>
          </a:p>
          <a:p>
            <a:r>
              <a:rPr lang="en-US" dirty="0"/>
              <a:t>There are two types of selectors, </a:t>
            </a:r>
            <a:br>
              <a:rPr lang="en-US" dirty="0"/>
            </a:br>
            <a:r>
              <a:rPr lang="en-US" dirty="0"/>
              <a:t>1. Equality-Based Selectors</a:t>
            </a:r>
            <a:br>
              <a:rPr lang="en-US" dirty="0"/>
            </a:br>
            <a:r>
              <a:rPr lang="en-US" dirty="0"/>
              <a:t>2. Set Based Selectors</a:t>
            </a:r>
          </a:p>
          <a:p>
            <a:r>
              <a:rPr lang="en-US" dirty="0"/>
              <a:t>Equality based selector includes operators like =, ==, != etc. In apiVersion: apps/v1, they are defined under “matchLabels”.</a:t>
            </a:r>
          </a:p>
          <a:p>
            <a:r>
              <a:rPr lang="en-US" dirty="0"/>
              <a:t>Set based selector includes operators like In, NotIn etc.</a:t>
            </a:r>
            <a:br>
              <a:rPr lang="en-US" dirty="0"/>
            </a:br>
            <a:endParaRPr lang="en-US" dirty="0"/>
          </a:p>
        </p:txBody>
      </p:sp>
      <p:pic>
        <p:nvPicPr>
          <p:cNvPr id="6" name="Picture 5">
            <a:extLst>
              <a:ext uri="{FF2B5EF4-FFF2-40B4-BE49-F238E27FC236}">
                <a16:creationId xmlns:a16="http://schemas.microsoft.com/office/drawing/2014/main" id="{EB54FE8F-F4D9-49E1-8542-F9CBA31E7384}"/>
              </a:ext>
            </a:extLst>
          </p:cNvPr>
          <p:cNvPicPr>
            <a:picLocks noChangeAspect="1"/>
          </p:cNvPicPr>
          <p:nvPr/>
        </p:nvPicPr>
        <p:blipFill>
          <a:blip r:embed="rId2"/>
          <a:stretch>
            <a:fillRect/>
          </a:stretch>
        </p:blipFill>
        <p:spPr>
          <a:xfrm>
            <a:off x="1063752" y="4764025"/>
            <a:ext cx="7121146" cy="1809053"/>
          </a:xfrm>
          <a:prstGeom prst="rect">
            <a:avLst/>
          </a:prstGeom>
        </p:spPr>
      </p:pic>
    </p:spTree>
    <p:extLst>
      <p:ext uri="{BB962C8B-B14F-4D97-AF65-F5344CB8AC3E}">
        <p14:creationId xmlns:p14="http://schemas.microsoft.com/office/powerpoint/2010/main" val="842404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DCF1-FBD9-41C8-B744-97B5CA4AA037}"/>
              </a:ext>
            </a:extLst>
          </p:cNvPr>
          <p:cNvSpPr>
            <a:spLocks noGrp="1"/>
          </p:cNvSpPr>
          <p:nvPr>
            <p:ph type="title"/>
          </p:nvPr>
        </p:nvSpPr>
        <p:spPr/>
        <p:txBody>
          <a:bodyPr/>
          <a:lstStyle/>
          <a:p>
            <a:r>
              <a:rPr lang="en-US" dirty="0"/>
              <a:t>Replication controller</a:t>
            </a:r>
          </a:p>
        </p:txBody>
      </p:sp>
      <p:sp>
        <p:nvSpPr>
          <p:cNvPr id="3" name="Content Placeholder 2">
            <a:extLst>
              <a:ext uri="{FF2B5EF4-FFF2-40B4-BE49-F238E27FC236}">
                <a16:creationId xmlns:a16="http://schemas.microsoft.com/office/drawing/2014/main" id="{E6595DA6-6B92-4835-A207-1EC660B2FE12}"/>
              </a:ext>
            </a:extLst>
          </p:cNvPr>
          <p:cNvSpPr>
            <a:spLocks noGrp="1"/>
          </p:cNvSpPr>
          <p:nvPr>
            <p:ph idx="1"/>
          </p:nvPr>
        </p:nvSpPr>
        <p:spPr>
          <a:xfrm>
            <a:off x="1069848" y="2121408"/>
            <a:ext cx="10058400" cy="4050792"/>
          </a:xfrm>
        </p:spPr>
        <p:txBody>
          <a:bodyPr>
            <a:normAutofit fontScale="92500" lnSpcReduction="10000"/>
          </a:bodyPr>
          <a:lstStyle/>
          <a:p>
            <a:r>
              <a:rPr lang="en-US" dirty="0"/>
              <a:t>Replication controller monitors the pods having labels that matches with the selector of the replication controller and promises to fulfill our desires. It performs create/delete operations to bring the current state back to the desired state.</a:t>
            </a:r>
          </a:p>
          <a:p>
            <a:r>
              <a:rPr lang="en-US" dirty="0"/>
              <a:t>Replication controller only supports “equality based selector” and it comes under apiVersion “v1”.</a:t>
            </a:r>
          </a:p>
          <a:p>
            <a:r>
              <a:rPr lang="en-US" dirty="0"/>
              <a:t>Replication controller supports “rolling updates/rolling deployments”, we can update and replace the older version of the application with the newer version of the application. </a:t>
            </a:r>
          </a:p>
          <a:p>
            <a:r>
              <a:rPr lang="en-US" dirty="0"/>
              <a:t>During rolling updates/rolling deployments, a new replication controller is created and the old replication controller is deleted. In rolling deployment, n pods are deleted from older replication controller and n pods are created at new replication controller and when all the pods are deleted from older replication controller, the older replication controller is deleted and then the traffic is sent to new pods by new replication controller (This causes down time when updating applications to newer versions).</a:t>
            </a:r>
          </a:p>
        </p:txBody>
      </p:sp>
    </p:spTree>
    <p:extLst>
      <p:ext uri="{BB962C8B-B14F-4D97-AF65-F5344CB8AC3E}">
        <p14:creationId xmlns:p14="http://schemas.microsoft.com/office/powerpoint/2010/main" val="24897569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776569-8128-4916-B872-DF65E00B0981}"/>
              </a:ext>
            </a:extLst>
          </p:cNvPr>
          <p:cNvPicPr>
            <a:picLocks noChangeAspect="1"/>
          </p:cNvPicPr>
          <p:nvPr/>
        </p:nvPicPr>
        <p:blipFill>
          <a:blip r:embed="rId2"/>
          <a:stretch>
            <a:fillRect/>
          </a:stretch>
        </p:blipFill>
        <p:spPr>
          <a:xfrm>
            <a:off x="371062" y="349568"/>
            <a:ext cx="10220900" cy="5629757"/>
          </a:xfrm>
          <a:prstGeom prst="rect">
            <a:avLst/>
          </a:prstGeom>
        </p:spPr>
      </p:pic>
    </p:spTree>
    <p:extLst>
      <p:ext uri="{BB962C8B-B14F-4D97-AF65-F5344CB8AC3E}">
        <p14:creationId xmlns:p14="http://schemas.microsoft.com/office/powerpoint/2010/main" val="20904328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7EDA4-9723-4353-B4C4-22DD6BD35E68}"/>
              </a:ext>
            </a:extLst>
          </p:cNvPr>
          <p:cNvPicPr>
            <a:picLocks noChangeAspect="1"/>
          </p:cNvPicPr>
          <p:nvPr/>
        </p:nvPicPr>
        <p:blipFill>
          <a:blip r:embed="rId2"/>
          <a:stretch>
            <a:fillRect/>
          </a:stretch>
        </p:blipFill>
        <p:spPr>
          <a:xfrm>
            <a:off x="31151" y="593035"/>
            <a:ext cx="12129698" cy="5516218"/>
          </a:xfrm>
          <a:prstGeom prst="rect">
            <a:avLst/>
          </a:prstGeom>
        </p:spPr>
      </p:pic>
    </p:spTree>
    <p:extLst>
      <p:ext uri="{BB962C8B-B14F-4D97-AF65-F5344CB8AC3E}">
        <p14:creationId xmlns:p14="http://schemas.microsoft.com/office/powerpoint/2010/main" val="25552223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2F9A65-29DD-4B09-808D-2FEA615E62DF}"/>
              </a:ext>
            </a:extLst>
          </p:cNvPr>
          <p:cNvPicPr>
            <a:picLocks noChangeAspect="1"/>
          </p:cNvPicPr>
          <p:nvPr/>
        </p:nvPicPr>
        <p:blipFill>
          <a:blip r:embed="rId2"/>
          <a:stretch>
            <a:fillRect/>
          </a:stretch>
        </p:blipFill>
        <p:spPr>
          <a:xfrm>
            <a:off x="78937" y="424068"/>
            <a:ext cx="12034125" cy="4514706"/>
          </a:xfrm>
          <a:prstGeom prst="rect">
            <a:avLst/>
          </a:prstGeom>
        </p:spPr>
      </p:pic>
    </p:spTree>
    <p:extLst>
      <p:ext uri="{BB962C8B-B14F-4D97-AF65-F5344CB8AC3E}">
        <p14:creationId xmlns:p14="http://schemas.microsoft.com/office/powerpoint/2010/main" val="1566084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Deploying multiple application containers, updating containers, and scheduling containers on different nodes is not easy.</a:t>
            </a:r>
          </a:p>
        </p:txBody>
      </p:sp>
      <p:pic>
        <p:nvPicPr>
          <p:cNvPr id="4" name="Picture 3">
            <a:extLst>
              <a:ext uri="{FF2B5EF4-FFF2-40B4-BE49-F238E27FC236}">
                <a16:creationId xmlns:a16="http://schemas.microsoft.com/office/drawing/2014/main" id="{E2DB078D-3026-4D8B-B28F-656ADB5F859B}"/>
              </a:ext>
            </a:extLst>
          </p:cNvPr>
          <p:cNvPicPr>
            <a:picLocks noChangeAspect="1"/>
          </p:cNvPicPr>
          <p:nvPr/>
        </p:nvPicPr>
        <p:blipFill>
          <a:blip r:embed="rId2"/>
          <a:stretch>
            <a:fillRect/>
          </a:stretch>
        </p:blipFill>
        <p:spPr>
          <a:xfrm>
            <a:off x="3007878" y="3088684"/>
            <a:ext cx="6176244" cy="2961861"/>
          </a:xfrm>
          <a:prstGeom prst="rect">
            <a:avLst/>
          </a:prstGeom>
        </p:spPr>
      </p:pic>
    </p:spTree>
    <p:extLst>
      <p:ext uri="{BB962C8B-B14F-4D97-AF65-F5344CB8AC3E}">
        <p14:creationId xmlns:p14="http://schemas.microsoft.com/office/powerpoint/2010/main" val="17869745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93542-3DC9-4803-BCDA-823B4C085539}"/>
              </a:ext>
            </a:extLst>
          </p:cNvPr>
          <p:cNvPicPr>
            <a:picLocks noChangeAspect="1"/>
          </p:cNvPicPr>
          <p:nvPr/>
        </p:nvPicPr>
        <p:blipFill>
          <a:blip r:embed="rId2"/>
          <a:stretch>
            <a:fillRect/>
          </a:stretch>
        </p:blipFill>
        <p:spPr>
          <a:xfrm>
            <a:off x="187600" y="509419"/>
            <a:ext cx="11816799" cy="5613085"/>
          </a:xfrm>
          <a:prstGeom prst="rect">
            <a:avLst/>
          </a:prstGeom>
        </p:spPr>
      </p:pic>
    </p:spTree>
    <p:extLst>
      <p:ext uri="{BB962C8B-B14F-4D97-AF65-F5344CB8AC3E}">
        <p14:creationId xmlns:p14="http://schemas.microsoft.com/office/powerpoint/2010/main" val="9195844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C624C-3A9C-4E01-9FC7-7E9B3CC8F86E}"/>
              </a:ext>
            </a:extLst>
          </p:cNvPr>
          <p:cNvPicPr>
            <a:picLocks noChangeAspect="1"/>
          </p:cNvPicPr>
          <p:nvPr/>
        </p:nvPicPr>
        <p:blipFill>
          <a:blip r:embed="rId2"/>
          <a:stretch>
            <a:fillRect/>
          </a:stretch>
        </p:blipFill>
        <p:spPr>
          <a:xfrm>
            <a:off x="423084" y="397565"/>
            <a:ext cx="11345832" cy="5830957"/>
          </a:xfrm>
          <a:prstGeom prst="rect">
            <a:avLst/>
          </a:prstGeom>
        </p:spPr>
      </p:pic>
    </p:spTree>
    <p:extLst>
      <p:ext uri="{BB962C8B-B14F-4D97-AF65-F5344CB8AC3E}">
        <p14:creationId xmlns:p14="http://schemas.microsoft.com/office/powerpoint/2010/main" val="16482008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BB71C-310E-476B-84E4-3954C5C6EA43}"/>
              </a:ext>
            </a:extLst>
          </p:cNvPr>
          <p:cNvPicPr>
            <a:picLocks noChangeAspect="1"/>
          </p:cNvPicPr>
          <p:nvPr/>
        </p:nvPicPr>
        <p:blipFill>
          <a:blip r:embed="rId2"/>
          <a:stretch>
            <a:fillRect/>
          </a:stretch>
        </p:blipFill>
        <p:spPr>
          <a:xfrm>
            <a:off x="18202" y="0"/>
            <a:ext cx="12155596" cy="6858000"/>
          </a:xfrm>
          <a:prstGeom prst="rect">
            <a:avLst/>
          </a:prstGeom>
        </p:spPr>
      </p:pic>
      <p:cxnSp>
        <p:nvCxnSpPr>
          <p:cNvPr id="5" name="Straight Arrow Connector 4">
            <a:extLst>
              <a:ext uri="{FF2B5EF4-FFF2-40B4-BE49-F238E27FC236}">
                <a16:creationId xmlns:a16="http://schemas.microsoft.com/office/drawing/2014/main" id="{1212B12A-A453-4BC5-A829-DFFD632EB024}"/>
              </a:ext>
            </a:extLst>
          </p:cNvPr>
          <p:cNvCxnSpPr>
            <a:cxnSpLocks/>
            <a:stCxn id="6" idx="1"/>
          </p:cNvCxnSpPr>
          <p:nvPr/>
        </p:nvCxnSpPr>
        <p:spPr>
          <a:xfrm flipH="1" flipV="1">
            <a:off x="1855304" y="3819202"/>
            <a:ext cx="4638260" cy="12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B21C4B-B829-4A64-9E41-65AF5A1F0A52}"/>
              </a:ext>
            </a:extLst>
          </p:cNvPr>
          <p:cNvSpPr txBox="1"/>
          <p:nvPr/>
        </p:nvSpPr>
        <p:spPr>
          <a:xfrm>
            <a:off x="6493564" y="4083817"/>
            <a:ext cx="5128593" cy="2062103"/>
          </a:xfrm>
          <a:prstGeom prst="rect">
            <a:avLst/>
          </a:prstGeom>
          <a:noFill/>
        </p:spPr>
        <p:txBody>
          <a:bodyPr wrap="square">
            <a:spAutoFit/>
          </a:bodyPr>
          <a:lstStyle/>
          <a:p>
            <a:r>
              <a:rPr lang="en-US" sz="1600" dirty="0">
                <a:solidFill>
                  <a:schemeClr val="bg1"/>
                </a:solidFill>
              </a:rPr>
              <a:t>Q  Why we are providing labels in the pod’s template?</a:t>
            </a:r>
          </a:p>
          <a:p>
            <a:r>
              <a:rPr lang="en-US" sz="1600" dirty="0">
                <a:solidFill>
                  <a:schemeClr val="bg1"/>
                </a:solidFill>
              </a:rPr>
              <a:t>A  In case if the selector does not find any pod with the given labels under selector or if there is a mismatch between the desired state and the current state, the ReplicationController will create new pods using this template having these given labels and spec.</a:t>
            </a:r>
          </a:p>
        </p:txBody>
      </p:sp>
      <p:sp>
        <p:nvSpPr>
          <p:cNvPr id="7" name="TextBox 6">
            <a:extLst>
              <a:ext uri="{FF2B5EF4-FFF2-40B4-BE49-F238E27FC236}">
                <a16:creationId xmlns:a16="http://schemas.microsoft.com/office/drawing/2014/main" id="{1D83FCEE-395B-4A76-9EDF-5C55B6189218}"/>
              </a:ext>
            </a:extLst>
          </p:cNvPr>
          <p:cNvSpPr txBox="1"/>
          <p:nvPr/>
        </p:nvSpPr>
        <p:spPr>
          <a:xfrm>
            <a:off x="6493564" y="2050774"/>
            <a:ext cx="3631095" cy="584775"/>
          </a:xfrm>
          <a:prstGeom prst="rect">
            <a:avLst/>
          </a:prstGeom>
          <a:noFill/>
        </p:spPr>
        <p:txBody>
          <a:bodyPr wrap="square">
            <a:spAutoFit/>
          </a:bodyPr>
          <a:lstStyle/>
          <a:p>
            <a:r>
              <a:rPr lang="en-US" sz="1600" dirty="0">
                <a:solidFill>
                  <a:schemeClr val="bg1"/>
                </a:solidFill>
              </a:rPr>
              <a:t>Selector is defined under spec of that object/controller/node.</a:t>
            </a:r>
          </a:p>
        </p:txBody>
      </p:sp>
      <p:cxnSp>
        <p:nvCxnSpPr>
          <p:cNvPr id="9" name="Straight Arrow Connector 8">
            <a:extLst>
              <a:ext uri="{FF2B5EF4-FFF2-40B4-BE49-F238E27FC236}">
                <a16:creationId xmlns:a16="http://schemas.microsoft.com/office/drawing/2014/main" id="{38E63D28-435D-441C-8EAE-6B64D20E9A85}"/>
              </a:ext>
            </a:extLst>
          </p:cNvPr>
          <p:cNvCxnSpPr>
            <a:cxnSpLocks/>
          </p:cNvCxnSpPr>
          <p:nvPr/>
        </p:nvCxnSpPr>
        <p:spPr>
          <a:xfrm flipH="1">
            <a:off x="1179443" y="2466272"/>
            <a:ext cx="5314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FF5F2C-F854-426E-8C3F-DC67B57AFBD9}"/>
              </a:ext>
            </a:extLst>
          </p:cNvPr>
          <p:cNvSpPr txBox="1"/>
          <p:nvPr/>
        </p:nvSpPr>
        <p:spPr>
          <a:xfrm>
            <a:off x="6493563" y="2988205"/>
            <a:ext cx="4240698" cy="1077218"/>
          </a:xfrm>
          <a:prstGeom prst="rect">
            <a:avLst/>
          </a:prstGeom>
          <a:noFill/>
        </p:spPr>
        <p:txBody>
          <a:bodyPr wrap="square">
            <a:spAutoFit/>
          </a:bodyPr>
          <a:lstStyle/>
          <a:p>
            <a:r>
              <a:rPr lang="en-US" sz="1600" dirty="0">
                <a:solidFill>
                  <a:schemeClr val="bg1"/>
                </a:solidFill>
              </a:rPr>
              <a:t>The template field in every controller’s/object’s/node’s is a blueprint of pods that will be controlled/selected by the nodes/controllers/objects.</a:t>
            </a:r>
          </a:p>
        </p:txBody>
      </p:sp>
      <p:cxnSp>
        <p:nvCxnSpPr>
          <p:cNvPr id="16" name="Straight Arrow Connector 15">
            <a:extLst>
              <a:ext uri="{FF2B5EF4-FFF2-40B4-BE49-F238E27FC236}">
                <a16:creationId xmlns:a16="http://schemas.microsoft.com/office/drawing/2014/main" id="{44E6E847-2775-44B3-91E6-0A02B4B3CDDB}"/>
              </a:ext>
            </a:extLst>
          </p:cNvPr>
          <p:cNvCxnSpPr>
            <a:cxnSpLocks/>
            <a:stCxn id="14" idx="1"/>
          </p:cNvCxnSpPr>
          <p:nvPr/>
        </p:nvCxnSpPr>
        <p:spPr>
          <a:xfrm flipH="1" flipV="1">
            <a:off x="1179445" y="3127994"/>
            <a:ext cx="5314118" cy="398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EC5DC8A-BEDD-4040-95F3-99E19A04E4B0}"/>
              </a:ext>
            </a:extLst>
          </p:cNvPr>
          <p:cNvCxnSpPr/>
          <p:nvPr/>
        </p:nvCxnSpPr>
        <p:spPr>
          <a:xfrm flipH="1" flipV="1">
            <a:off x="2093843" y="834887"/>
            <a:ext cx="4267200" cy="9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A71A81-1DFB-4D83-8753-6267719EDD75}"/>
              </a:ext>
            </a:extLst>
          </p:cNvPr>
          <p:cNvSpPr txBox="1"/>
          <p:nvPr/>
        </p:nvSpPr>
        <p:spPr>
          <a:xfrm>
            <a:off x="6493564" y="817638"/>
            <a:ext cx="3631095" cy="584775"/>
          </a:xfrm>
          <a:prstGeom prst="rect">
            <a:avLst/>
          </a:prstGeom>
          <a:noFill/>
        </p:spPr>
        <p:txBody>
          <a:bodyPr wrap="square">
            <a:spAutoFit/>
          </a:bodyPr>
          <a:lstStyle/>
          <a:p>
            <a:r>
              <a:rPr lang="en-US" sz="1600" dirty="0">
                <a:solidFill>
                  <a:schemeClr val="bg1"/>
                </a:solidFill>
              </a:rPr>
              <a:t>ReplicationControllers comes under apiVersion “v1”.</a:t>
            </a:r>
          </a:p>
        </p:txBody>
      </p:sp>
      <p:sp>
        <p:nvSpPr>
          <p:cNvPr id="21" name="TextBox 20">
            <a:extLst>
              <a:ext uri="{FF2B5EF4-FFF2-40B4-BE49-F238E27FC236}">
                <a16:creationId xmlns:a16="http://schemas.microsoft.com/office/drawing/2014/main" id="{758E7858-368D-45A3-9563-21A63D260AFA}"/>
              </a:ext>
            </a:extLst>
          </p:cNvPr>
          <p:cNvSpPr txBox="1"/>
          <p:nvPr/>
        </p:nvSpPr>
        <p:spPr>
          <a:xfrm>
            <a:off x="6493563" y="1434206"/>
            <a:ext cx="3631095" cy="338554"/>
          </a:xfrm>
          <a:prstGeom prst="rect">
            <a:avLst/>
          </a:prstGeom>
          <a:noFill/>
        </p:spPr>
        <p:txBody>
          <a:bodyPr wrap="square">
            <a:spAutoFit/>
          </a:bodyPr>
          <a:lstStyle/>
          <a:p>
            <a:r>
              <a:rPr lang="en-US" sz="1600" dirty="0">
                <a:solidFill>
                  <a:schemeClr val="bg1"/>
                </a:solidFill>
              </a:rPr>
              <a:t>Labels of </a:t>
            </a:r>
            <a:r>
              <a:rPr lang="en-US" sz="1600" dirty="0" err="1">
                <a:solidFill>
                  <a:schemeClr val="bg1"/>
                </a:solidFill>
              </a:rPr>
              <a:t>RepCon</a:t>
            </a:r>
            <a:r>
              <a:rPr lang="en-US" sz="1600" dirty="0">
                <a:solidFill>
                  <a:schemeClr val="bg1"/>
                </a:solidFill>
              </a:rPr>
              <a:t>.</a:t>
            </a:r>
          </a:p>
        </p:txBody>
      </p:sp>
      <p:cxnSp>
        <p:nvCxnSpPr>
          <p:cNvPr id="23" name="Straight Arrow Connector 22">
            <a:extLst>
              <a:ext uri="{FF2B5EF4-FFF2-40B4-BE49-F238E27FC236}">
                <a16:creationId xmlns:a16="http://schemas.microsoft.com/office/drawing/2014/main" id="{583F1910-E53C-4B45-9456-3E30C9CE0EBB}"/>
              </a:ext>
            </a:extLst>
          </p:cNvPr>
          <p:cNvCxnSpPr/>
          <p:nvPr/>
        </p:nvCxnSpPr>
        <p:spPr>
          <a:xfrm flipH="1">
            <a:off x="1855304" y="1603483"/>
            <a:ext cx="4505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2668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A0CC5-4F0B-413D-81C7-D7E2022DF9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25144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DB365F-17E5-4E54-97CE-816BA6BF8EF8}"/>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C4DDE936-1C86-4BA8-A1CF-61086B95E03D}"/>
              </a:ext>
            </a:extLst>
          </p:cNvPr>
          <p:cNvSpPr txBox="1"/>
          <p:nvPr/>
        </p:nvSpPr>
        <p:spPr>
          <a:xfrm>
            <a:off x="6771861" y="4727713"/>
            <a:ext cx="4465982" cy="1815882"/>
          </a:xfrm>
          <a:prstGeom prst="rect">
            <a:avLst/>
          </a:prstGeom>
          <a:noFill/>
        </p:spPr>
        <p:txBody>
          <a:bodyPr wrap="square">
            <a:spAutoFit/>
          </a:bodyPr>
          <a:lstStyle/>
          <a:p>
            <a:r>
              <a:rPr lang="en-US" sz="1600" dirty="0">
                <a:solidFill>
                  <a:schemeClr val="bg1"/>
                </a:solidFill>
              </a:rPr>
              <a:t>Even if we create new pods with same labels, the current state then will not match with the desired state because there are more pods than our desires,  replicationController will create that new pod but it will then delete another pod from the total to bring the current state back to the desired state.</a:t>
            </a:r>
          </a:p>
        </p:txBody>
      </p:sp>
    </p:spTree>
    <p:extLst>
      <p:ext uri="{BB962C8B-B14F-4D97-AF65-F5344CB8AC3E}">
        <p14:creationId xmlns:p14="http://schemas.microsoft.com/office/powerpoint/2010/main" val="22186677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DCF1-FBD9-41C8-B744-97B5CA4AA037}"/>
              </a:ext>
            </a:extLst>
          </p:cNvPr>
          <p:cNvSpPr>
            <a:spLocks noGrp="1"/>
          </p:cNvSpPr>
          <p:nvPr>
            <p:ph type="title"/>
          </p:nvPr>
        </p:nvSpPr>
        <p:spPr/>
        <p:txBody>
          <a:bodyPr/>
          <a:lstStyle/>
          <a:p>
            <a:r>
              <a:rPr lang="en-US" dirty="0"/>
              <a:t>Replicaset</a:t>
            </a:r>
          </a:p>
        </p:txBody>
      </p:sp>
      <p:sp>
        <p:nvSpPr>
          <p:cNvPr id="3" name="Content Placeholder 2">
            <a:extLst>
              <a:ext uri="{FF2B5EF4-FFF2-40B4-BE49-F238E27FC236}">
                <a16:creationId xmlns:a16="http://schemas.microsoft.com/office/drawing/2014/main" id="{E6595DA6-6B92-4835-A207-1EC660B2FE12}"/>
              </a:ext>
            </a:extLst>
          </p:cNvPr>
          <p:cNvSpPr>
            <a:spLocks noGrp="1"/>
          </p:cNvSpPr>
          <p:nvPr>
            <p:ph idx="1"/>
          </p:nvPr>
        </p:nvSpPr>
        <p:spPr/>
        <p:txBody>
          <a:bodyPr/>
          <a:lstStyle/>
          <a:p>
            <a:r>
              <a:rPr lang="en-US" dirty="0"/>
              <a:t>ReplicaSet also monitors the pods having labels that matches with the selector of the replicaSet controller like replication controller and it also promises to fulfill our desires by performing create/delete operations to bring the current state back to the desired state.</a:t>
            </a:r>
          </a:p>
          <a:p>
            <a:r>
              <a:rPr lang="en-US" dirty="0"/>
              <a:t>ReplicaSet supports both “equality based selector” as well as “set based selectors” and it comes under apiVersion “apps/v1”.</a:t>
            </a:r>
          </a:p>
          <a:p>
            <a:r>
              <a:rPr lang="en-US" dirty="0"/>
              <a:t>ReplicaSet does not supports “rolling updates/rolling deployment”, we cannot update and replace the older version of the application with the newer version of the application.</a:t>
            </a:r>
          </a:p>
        </p:txBody>
      </p:sp>
    </p:spTree>
    <p:extLst>
      <p:ext uri="{BB962C8B-B14F-4D97-AF65-F5344CB8AC3E}">
        <p14:creationId xmlns:p14="http://schemas.microsoft.com/office/powerpoint/2010/main" val="10752469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0D7A5-57FD-4587-A339-6140C21EAA28}"/>
              </a:ext>
            </a:extLst>
          </p:cNvPr>
          <p:cNvPicPr>
            <a:picLocks noChangeAspect="1"/>
          </p:cNvPicPr>
          <p:nvPr/>
        </p:nvPicPr>
        <p:blipFill>
          <a:blip r:embed="rId2"/>
          <a:stretch>
            <a:fillRect/>
          </a:stretch>
        </p:blipFill>
        <p:spPr>
          <a:xfrm>
            <a:off x="463827" y="635669"/>
            <a:ext cx="10230427" cy="5586662"/>
          </a:xfrm>
          <a:prstGeom prst="rect">
            <a:avLst/>
          </a:prstGeom>
        </p:spPr>
      </p:pic>
    </p:spTree>
    <p:extLst>
      <p:ext uri="{BB962C8B-B14F-4D97-AF65-F5344CB8AC3E}">
        <p14:creationId xmlns:p14="http://schemas.microsoft.com/office/powerpoint/2010/main" val="10871437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F55D5-A75E-4FC8-A0E3-10212F76F000}"/>
              </a:ext>
            </a:extLst>
          </p:cNvPr>
          <p:cNvPicPr>
            <a:picLocks noChangeAspect="1"/>
          </p:cNvPicPr>
          <p:nvPr/>
        </p:nvPicPr>
        <p:blipFill>
          <a:blip r:embed="rId2"/>
          <a:stretch>
            <a:fillRect/>
          </a:stretch>
        </p:blipFill>
        <p:spPr>
          <a:xfrm>
            <a:off x="478323" y="530088"/>
            <a:ext cx="11235354" cy="3204496"/>
          </a:xfrm>
          <a:prstGeom prst="rect">
            <a:avLst/>
          </a:prstGeom>
        </p:spPr>
      </p:pic>
    </p:spTree>
    <p:extLst>
      <p:ext uri="{BB962C8B-B14F-4D97-AF65-F5344CB8AC3E}">
        <p14:creationId xmlns:p14="http://schemas.microsoft.com/office/powerpoint/2010/main" val="2447445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6407C-269B-472E-A131-5C00785E2769}"/>
              </a:ext>
            </a:extLst>
          </p:cNvPr>
          <p:cNvPicPr>
            <a:picLocks noChangeAspect="1"/>
          </p:cNvPicPr>
          <p:nvPr/>
        </p:nvPicPr>
        <p:blipFill>
          <a:blip r:embed="rId2"/>
          <a:stretch>
            <a:fillRect/>
          </a:stretch>
        </p:blipFill>
        <p:spPr>
          <a:xfrm>
            <a:off x="225288" y="175244"/>
            <a:ext cx="10701980" cy="6507512"/>
          </a:xfrm>
          <a:prstGeom prst="rect">
            <a:avLst/>
          </a:prstGeom>
        </p:spPr>
      </p:pic>
    </p:spTree>
    <p:extLst>
      <p:ext uri="{BB962C8B-B14F-4D97-AF65-F5344CB8AC3E}">
        <p14:creationId xmlns:p14="http://schemas.microsoft.com/office/powerpoint/2010/main" val="7895387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021D7-ADCD-4606-91AA-35594026EDD4}"/>
              </a:ext>
            </a:extLst>
          </p:cNvPr>
          <p:cNvPicPr>
            <a:picLocks noChangeAspect="1"/>
          </p:cNvPicPr>
          <p:nvPr/>
        </p:nvPicPr>
        <p:blipFill>
          <a:blip r:embed="rId2"/>
          <a:stretch>
            <a:fillRect/>
          </a:stretch>
        </p:blipFill>
        <p:spPr>
          <a:xfrm>
            <a:off x="344556" y="201967"/>
            <a:ext cx="10825822" cy="6454065"/>
          </a:xfrm>
          <a:prstGeom prst="rect">
            <a:avLst/>
          </a:prstGeom>
        </p:spPr>
      </p:pic>
    </p:spTree>
    <p:extLst>
      <p:ext uri="{BB962C8B-B14F-4D97-AF65-F5344CB8AC3E}">
        <p14:creationId xmlns:p14="http://schemas.microsoft.com/office/powerpoint/2010/main" val="259439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Large deployments. (hard to manage hundreds, and thousands of containers).</a:t>
            </a:r>
          </a:p>
          <a:p>
            <a:endParaRPr lang="en-US" dirty="0"/>
          </a:p>
        </p:txBody>
      </p:sp>
      <p:pic>
        <p:nvPicPr>
          <p:cNvPr id="4" name="Picture 3">
            <a:extLst>
              <a:ext uri="{FF2B5EF4-FFF2-40B4-BE49-F238E27FC236}">
                <a16:creationId xmlns:a16="http://schemas.microsoft.com/office/drawing/2014/main" id="{D3AB93DD-0F7C-428D-B4F9-797230C2DE7A}"/>
              </a:ext>
            </a:extLst>
          </p:cNvPr>
          <p:cNvPicPr>
            <a:picLocks noChangeAspect="1"/>
          </p:cNvPicPr>
          <p:nvPr/>
        </p:nvPicPr>
        <p:blipFill>
          <a:blip r:embed="rId2"/>
          <a:stretch>
            <a:fillRect/>
          </a:stretch>
        </p:blipFill>
        <p:spPr>
          <a:xfrm>
            <a:off x="3007878" y="3088684"/>
            <a:ext cx="6176244" cy="2961861"/>
          </a:xfrm>
          <a:prstGeom prst="rect">
            <a:avLst/>
          </a:prstGeom>
        </p:spPr>
      </p:pic>
    </p:spTree>
    <p:extLst>
      <p:ext uri="{BB962C8B-B14F-4D97-AF65-F5344CB8AC3E}">
        <p14:creationId xmlns:p14="http://schemas.microsoft.com/office/powerpoint/2010/main" val="3357727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7A6F7-CB5E-4DD8-B4A0-209F42096C79}"/>
              </a:ext>
            </a:extLst>
          </p:cNvPr>
          <p:cNvPicPr>
            <a:picLocks noChangeAspect="1"/>
          </p:cNvPicPr>
          <p:nvPr/>
        </p:nvPicPr>
        <p:blipFill>
          <a:blip r:embed="rId2"/>
          <a:stretch>
            <a:fillRect/>
          </a:stretch>
        </p:blipFill>
        <p:spPr>
          <a:xfrm>
            <a:off x="450574" y="352738"/>
            <a:ext cx="10925849" cy="6152524"/>
          </a:xfrm>
          <a:prstGeom prst="rect">
            <a:avLst/>
          </a:prstGeom>
        </p:spPr>
      </p:pic>
    </p:spTree>
    <p:extLst>
      <p:ext uri="{BB962C8B-B14F-4D97-AF65-F5344CB8AC3E}">
        <p14:creationId xmlns:p14="http://schemas.microsoft.com/office/powerpoint/2010/main" val="25229045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299C3-30E2-44D8-8AEE-AF1436BEBF0E}"/>
              </a:ext>
            </a:extLst>
          </p:cNvPr>
          <p:cNvPicPr>
            <a:picLocks noChangeAspect="1"/>
          </p:cNvPicPr>
          <p:nvPr/>
        </p:nvPicPr>
        <p:blipFill>
          <a:blip r:embed="rId2"/>
          <a:stretch>
            <a:fillRect/>
          </a:stretch>
        </p:blipFill>
        <p:spPr>
          <a:xfrm>
            <a:off x="18202" y="0"/>
            <a:ext cx="12155596" cy="6858000"/>
          </a:xfrm>
          <a:prstGeom prst="rect">
            <a:avLst/>
          </a:prstGeom>
        </p:spPr>
      </p:pic>
    </p:spTree>
    <p:extLst>
      <p:ext uri="{BB962C8B-B14F-4D97-AF65-F5344CB8AC3E}">
        <p14:creationId xmlns:p14="http://schemas.microsoft.com/office/powerpoint/2010/main" val="25796676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E2D6C-A313-4B50-822B-9E7A90D8C2E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091919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6516B-96D5-4CD9-A213-EFC9E3B38EB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C90FD25-7EFA-44F6-9E5C-EAD6D143A298}"/>
              </a:ext>
            </a:extLst>
          </p:cNvPr>
          <p:cNvSpPr txBox="1"/>
          <p:nvPr/>
        </p:nvSpPr>
        <p:spPr>
          <a:xfrm>
            <a:off x="6771861" y="4727713"/>
            <a:ext cx="4412974" cy="1815882"/>
          </a:xfrm>
          <a:prstGeom prst="rect">
            <a:avLst/>
          </a:prstGeom>
          <a:noFill/>
        </p:spPr>
        <p:txBody>
          <a:bodyPr wrap="square">
            <a:spAutoFit/>
          </a:bodyPr>
          <a:lstStyle/>
          <a:p>
            <a:r>
              <a:rPr lang="en-US" sz="1600" dirty="0">
                <a:solidFill>
                  <a:schemeClr val="bg1"/>
                </a:solidFill>
              </a:rPr>
              <a:t>Even if we create new pods with same labels, the current state then will not match with the desired state because there are more pods than our desires,  replicaSet will create that new pod but it will then delete another pod from the total to bring the current state back to the desired state.</a:t>
            </a:r>
          </a:p>
        </p:txBody>
      </p:sp>
    </p:spTree>
    <p:extLst>
      <p:ext uri="{BB962C8B-B14F-4D97-AF65-F5344CB8AC3E}">
        <p14:creationId xmlns:p14="http://schemas.microsoft.com/office/powerpoint/2010/main" val="23176763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299C3-30E2-44D8-8AEE-AF1436BEBF0E}"/>
              </a:ext>
            </a:extLst>
          </p:cNvPr>
          <p:cNvPicPr>
            <a:picLocks noChangeAspect="1"/>
          </p:cNvPicPr>
          <p:nvPr/>
        </p:nvPicPr>
        <p:blipFill>
          <a:blip r:embed="rId2"/>
          <a:stretch>
            <a:fillRect/>
          </a:stretch>
        </p:blipFill>
        <p:spPr>
          <a:xfrm>
            <a:off x="18202" y="0"/>
            <a:ext cx="12155596" cy="6858000"/>
          </a:xfrm>
          <a:prstGeom prst="rect">
            <a:avLst/>
          </a:prstGeom>
        </p:spPr>
      </p:pic>
      <p:sp>
        <p:nvSpPr>
          <p:cNvPr id="4" name="TextBox 3">
            <a:extLst>
              <a:ext uri="{FF2B5EF4-FFF2-40B4-BE49-F238E27FC236}">
                <a16:creationId xmlns:a16="http://schemas.microsoft.com/office/drawing/2014/main" id="{9D126378-4CBA-4E6A-BECC-7E6DC897EF5D}"/>
              </a:ext>
            </a:extLst>
          </p:cNvPr>
          <p:cNvSpPr txBox="1"/>
          <p:nvPr/>
        </p:nvSpPr>
        <p:spPr>
          <a:xfrm>
            <a:off x="6453807" y="738125"/>
            <a:ext cx="5552662" cy="2554545"/>
          </a:xfrm>
          <a:prstGeom prst="rect">
            <a:avLst/>
          </a:prstGeom>
          <a:noFill/>
        </p:spPr>
        <p:txBody>
          <a:bodyPr wrap="square">
            <a:spAutoFit/>
          </a:bodyPr>
          <a:lstStyle/>
          <a:p>
            <a:r>
              <a:rPr lang="en-US" sz="1600" dirty="0">
                <a:solidFill>
                  <a:schemeClr val="bg1"/>
                </a:solidFill>
              </a:rPr>
              <a:t>We can define labels for controllers also so that other controllers can control them. </a:t>
            </a:r>
            <a:br>
              <a:rPr lang="en-US" sz="1600" dirty="0">
                <a:solidFill>
                  <a:schemeClr val="bg1"/>
                </a:solidFill>
              </a:rPr>
            </a:br>
            <a:br>
              <a:rPr lang="en-US" sz="1600" dirty="0">
                <a:solidFill>
                  <a:schemeClr val="bg1"/>
                </a:solidFill>
              </a:rPr>
            </a:br>
            <a:r>
              <a:rPr lang="en-US" sz="1600" dirty="0">
                <a:solidFill>
                  <a:schemeClr val="bg1"/>
                </a:solidFill>
              </a:rPr>
              <a:t>For example, when we create a deployment controller, a replicaSet is created by default, If we want our deployment controller to control multiple replicaSets for different versions of our deployments, then we can do that by assigning labels to our replicaSet under its metadata attribute and we also have to provide selector in deployment controller’s yaml file. </a:t>
            </a:r>
          </a:p>
        </p:txBody>
      </p:sp>
      <p:cxnSp>
        <p:nvCxnSpPr>
          <p:cNvPr id="6" name="Straight Arrow Connector 5">
            <a:extLst>
              <a:ext uri="{FF2B5EF4-FFF2-40B4-BE49-F238E27FC236}">
                <a16:creationId xmlns:a16="http://schemas.microsoft.com/office/drawing/2014/main" id="{D6A7A9FD-A9A8-4ABE-871E-551C9D9C0988}"/>
              </a:ext>
            </a:extLst>
          </p:cNvPr>
          <p:cNvCxnSpPr/>
          <p:nvPr/>
        </p:nvCxnSpPr>
        <p:spPr>
          <a:xfrm flipH="1">
            <a:off x="1815548" y="1258957"/>
            <a:ext cx="4280452"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936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579B3-37D2-4B1A-8871-E90D89AA46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13394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4F59-CC78-4805-85ED-67745A1FDF1D}"/>
              </a:ext>
            </a:extLst>
          </p:cNvPr>
          <p:cNvSpPr>
            <a:spLocks noGrp="1"/>
          </p:cNvSpPr>
          <p:nvPr>
            <p:ph type="title"/>
          </p:nvPr>
        </p:nvSpPr>
        <p:spPr/>
        <p:txBody>
          <a:bodyPr/>
          <a:lstStyle/>
          <a:p>
            <a:r>
              <a:rPr lang="en-US" dirty="0"/>
              <a:t>Deployment controller</a:t>
            </a:r>
          </a:p>
        </p:txBody>
      </p:sp>
      <p:sp>
        <p:nvSpPr>
          <p:cNvPr id="3" name="Content Placeholder 2">
            <a:extLst>
              <a:ext uri="{FF2B5EF4-FFF2-40B4-BE49-F238E27FC236}">
                <a16:creationId xmlns:a16="http://schemas.microsoft.com/office/drawing/2014/main" id="{4C15DAAF-D25D-4624-B59C-DD2C5D64B969}"/>
              </a:ext>
            </a:extLst>
          </p:cNvPr>
          <p:cNvSpPr>
            <a:spLocks noGrp="1"/>
          </p:cNvSpPr>
          <p:nvPr>
            <p:ph idx="1"/>
          </p:nvPr>
        </p:nvSpPr>
        <p:spPr/>
        <p:txBody>
          <a:bodyPr/>
          <a:lstStyle/>
          <a:p>
            <a:r>
              <a:rPr lang="en-US" dirty="0"/>
              <a:t>The deployment controller provides deployment strategies for application deployment</a:t>
            </a:r>
          </a:p>
        </p:txBody>
      </p:sp>
    </p:spTree>
    <p:extLst>
      <p:ext uri="{BB962C8B-B14F-4D97-AF65-F5344CB8AC3E}">
        <p14:creationId xmlns:p14="http://schemas.microsoft.com/office/powerpoint/2010/main" val="1801213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AF5D5-20D2-4324-955E-EB4BF543B82A}"/>
              </a:ext>
            </a:extLst>
          </p:cNvPr>
          <p:cNvSpPr>
            <a:spLocks noGrp="1"/>
          </p:cNvSpPr>
          <p:nvPr>
            <p:ph type="title"/>
          </p:nvPr>
        </p:nvSpPr>
        <p:spPr/>
        <p:txBody>
          <a:bodyPr/>
          <a:lstStyle/>
          <a:p>
            <a:r>
              <a:rPr lang="en-US" dirty="0"/>
              <a:t>Deployment strategies</a:t>
            </a:r>
          </a:p>
        </p:txBody>
      </p:sp>
      <p:sp>
        <p:nvSpPr>
          <p:cNvPr id="3" name="Content Placeholder 2">
            <a:extLst>
              <a:ext uri="{FF2B5EF4-FFF2-40B4-BE49-F238E27FC236}">
                <a16:creationId xmlns:a16="http://schemas.microsoft.com/office/drawing/2014/main" id="{504BE5F6-DC0D-4823-BDCD-517F09C9E050}"/>
              </a:ext>
            </a:extLst>
          </p:cNvPr>
          <p:cNvSpPr>
            <a:spLocks noGrp="1"/>
          </p:cNvSpPr>
          <p:nvPr>
            <p:ph idx="1"/>
          </p:nvPr>
        </p:nvSpPr>
        <p:spPr/>
        <p:txBody>
          <a:bodyPr/>
          <a:lstStyle/>
          <a:p>
            <a:r>
              <a:rPr lang="en-US" dirty="0"/>
              <a:t>Rolling updates.</a:t>
            </a:r>
          </a:p>
          <a:p>
            <a:r>
              <a:rPr lang="en-US" dirty="0"/>
              <a:t>Recreate.</a:t>
            </a:r>
          </a:p>
          <a:p>
            <a:r>
              <a:rPr lang="en-US" dirty="0"/>
              <a:t>Canary.</a:t>
            </a:r>
          </a:p>
        </p:txBody>
      </p:sp>
    </p:spTree>
    <p:extLst>
      <p:ext uri="{BB962C8B-B14F-4D97-AF65-F5344CB8AC3E}">
        <p14:creationId xmlns:p14="http://schemas.microsoft.com/office/powerpoint/2010/main" val="36084218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B0C55A-D634-4752-9E4E-8F0EE4B6FB9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2086035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565AE-2897-4E6D-8D36-38616C2B38C7}"/>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666080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No canary pattern deployments (some users at older version of the application and some users at newer version of the application).</a:t>
            </a:r>
          </a:p>
          <a:p>
            <a:endParaRPr lang="en-US" dirty="0"/>
          </a:p>
        </p:txBody>
      </p:sp>
      <p:pic>
        <p:nvPicPr>
          <p:cNvPr id="7" name="Picture 6">
            <a:extLst>
              <a:ext uri="{FF2B5EF4-FFF2-40B4-BE49-F238E27FC236}">
                <a16:creationId xmlns:a16="http://schemas.microsoft.com/office/drawing/2014/main" id="{F9FCB1B8-7C3F-47BB-9760-C5464FB9FD31}"/>
              </a:ext>
            </a:extLst>
          </p:cNvPr>
          <p:cNvPicPr>
            <a:picLocks noChangeAspect="1"/>
          </p:cNvPicPr>
          <p:nvPr/>
        </p:nvPicPr>
        <p:blipFill>
          <a:blip r:embed="rId2"/>
          <a:stretch>
            <a:fillRect/>
          </a:stretch>
        </p:blipFill>
        <p:spPr>
          <a:xfrm>
            <a:off x="1069848" y="3088684"/>
            <a:ext cx="8468406" cy="2813831"/>
          </a:xfrm>
          <a:prstGeom prst="rect">
            <a:avLst/>
          </a:prstGeom>
        </p:spPr>
      </p:pic>
    </p:spTree>
    <p:extLst>
      <p:ext uri="{BB962C8B-B14F-4D97-AF65-F5344CB8AC3E}">
        <p14:creationId xmlns:p14="http://schemas.microsoft.com/office/powerpoint/2010/main" val="407377551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2712D-4FC4-4DA1-8DC3-8E602AFC1372}"/>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38924132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14D6EE-4064-4511-B7B4-DF2E7D73FDE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905303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B0A6E0-EC3B-4A8D-BDDB-E739553A5D32}"/>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3761926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2BED2E-4625-4493-879C-9946A1605876}"/>
              </a:ext>
            </a:extLst>
          </p:cNvPr>
          <p:cNvPicPr>
            <a:picLocks noChangeAspect="1"/>
          </p:cNvPicPr>
          <p:nvPr/>
        </p:nvPicPr>
        <p:blipFill>
          <a:blip r:embed="rId2"/>
          <a:stretch>
            <a:fillRect/>
          </a:stretch>
        </p:blipFill>
        <p:spPr>
          <a:xfrm>
            <a:off x="42017" y="0"/>
            <a:ext cx="12107965" cy="6858000"/>
          </a:xfrm>
          <a:prstGeom prst="rect">
            <a:avLst/>
          </a:prstGeom>
        </p:spPr>
      </p:pic>
    </p:spTree>
    <p:extLst>
      <p:ext uri="{BB962C8B-B14F-4D97-AF65-F5344CB8AC3E}">
        <p14:creationId xmlns:p14="http://schemas.microsoft.com/office/powerpoint/2010/main" val="24269121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48F931-B98D-40A3-AFF1-67EB237FCE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25907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39EA9-A15F-4AB7-9E36-5CBC49008F83}"/>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7394249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9119C2-6096-41D7-BB10-CDE9D5543A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34290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3BB3EF-2F8F-4641-B33A-DC85BB53F44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722009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8023259-271C-4D2D-966D-0C3D491D018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3590268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A7607A-20BA-441D-93E3-3DAE9712D0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9271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1BA278-D0A0-464A-B93E-E3D37C754240}"/>
              </a:ext>
            </a:extLst>
          </p:cNvPr>
          <p:cNvPicPr>
            <a:picLocks noChangeAspect="1"/>
          </p:cNvPicPr>
          <p:nvPr/>
        </p:nvPicPr>
        <p:blipFill>
          <a:blip r:embed="rId2"/>
          <a:stretch>
            <a:fillRect/>
          </a:stretch>
        </p:blipFill>
        <p:spPr>
          <a:xfrm>
            <a:off x="1166502" y="987096"/>
            <a:ext cx="9858996" cy="4883807"/>
          </a:xfrm>
          <a:prstGeom prst="rect">
            <a:avLst/>
          </a:prstGeom>
        </p:spPr>
      </p:pic>
    </p:spTree>
    <p:extLst>
      <p:ext uri="{BB962C8B-B14F-4D97-AF65-F5344CB8AC3E}">
        <p14:creationId xmlns:p14="http://schemas.microsoft.com/office/powerpoint/2010/main" val="29782569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EC1A3-920C-4097-B926-BCA10EB3B0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12366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B92056-0C88-488B-B995-79B63055D20D}"/>
              </a:ext>
            </a:extLst>
          </p:cNvPr>
          <p:cNvPicPr>
            <a:picLocks noChangeAspect="1"/>
          </p:cNvPicPr>
          <p:nvPr/>
        </p:nvPicPr>
        <p:blipFill>
          <a:blip r:embed="rId2"/>
          <a:stretch>
            <a:fillRect/>
          </a:stretch>
        </p:blipFill>
        <p:spPr>
          <a:xfrm>
            <a:off x="8675" y="0"/>
            <a:ext cx="12174649" cy="6858000"/>
          </a:xfrm>
          <a:prstGeom prst="rect">
            <a:avLst/>
          </a:prstGeom>
        </p:spPr>
      </p:pic>
    </p:spTree>
    <p:extLst>
      <p:ext uri="{BB962C8B-B14F-4D97-AF65-F5344CB8AC3E}">
        <p14:creationId xmlns:p14="http://schemas.microsoft.com/office/powerpoint/2010/main" val="42457857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2CAE10-7D4A-4329-968D-F94A163EA9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27270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A8F161-B749-44A4-A7BB-365401ECCE6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977931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6C180-2E92-45E2-A6D2-6A494795979E}"/>
              </a:ext>
            </a:extLst>
          </p:cNvPr>
          <p:cNvPicPr>
            <a:picLocks noChangeAspect="1"/>
          </p:cNvPicPr>
          <p:nvPr/>
        </p:nvPicPr>
        <p:blipFill>
          <a:blip r:embed="rId2"/>
          <a:stretch>
            <a:fillRect/>
          </a:stretch>
        </p:blipFill>
        <p:spPr>
          <a:xfrm>
            <a:off x="18202" y="0"/>
            <a:ext cx="12155596" cy="6857999"/>
          </a:xfrm>
          <a:prstGeom prst="rect">
            <a:avLst/>
          </a:prstGeom>
        </p:spPr>
      </p:pic>
    </p:spTree>
    <p:extLst>
      <p:ext uri="{BB962C8B-B14F-4D97-AF65-F5344CB8AC3E}">
        <p14:creationId xmlns:p14="http://schemas.microsoft.com/office/powerpoint/2010/main" val="8177959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BFCD79-7E51-4DA3-8EFA-87F3DD4C7825}"/>
              </a:ext>
            </a:extLst>
          </p:cNvPr>
          <p:cNvPicPr>
            <a:picLocks noChangeAspect="1"/>
          </p:cNvPicPr>
          <p:nvPr/>
        </p:nvPicPr>
        <p:blipFill>
          <a:blip r:embed="rId2"/>
          <a:stretch>
            <a:fillRect/>
          </a:stretch>
        </p:blipFill>
        <p:spPr>
          <a:xfrm>
            <a:off x="8675" y="0"/>
            <a:ext cx="12174649" cy="6858000"/>
          </a:xfrm>
          <a:prstGeom prst="rect">
            <a:avLst/>
          </a:prstGeom>
        </p:spPr>
      </p:pic>
    </p:spTree>
    <p:extLst>
      <p:ext uri="{BB962C8B-B14F-4D97-AF65-F5344CB8AC3E}">
        <p14:creationId xmlns:p14="http://schemas.microsoft.com/office/powerpoint/2010/main" val="36722849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D5274-6F97-447A-B6D2-1C18CF25EA17}"/>
              </a:ext>
            </a:extLst>
          </p:cNvPr>
          <p:cNvPicPr>
            <a:picLocks noChangeAspect="1"/>
          </p:cNvPicPr>
          <p:nvPr/>
        </p:nvPicPr>
        <p:blipFill>
          <a:blip r:embed="rId2"/>
          <a:stretch>
            <a:fillRect/>
          </a:stretch>
        </p:blipFill>
        <p:spPr>
          <a:xfrm>
            <a:off x="27728" y="0"/>
            <a:ext cx="12136544" cy="6857999"/>
          </a:xfrm>
          <a:prstGeom prst="rect">
            <a:avLst/>
          </a:prstGeom>
        </p:spPr>
      </p:pic>
    </p:spTree>
    <p:extLst>
      <p:ext uri="{BB962C8B-B14F-4D97-AF65-F5344CB8AC3E}">
        <p14:creationId xmlns:p14="http://schemas.microsoft.com/office/powerpoint/2010/main" val="30370871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CE83E-105A-49B5-B3BC-0044B4E9AF41}"/>
              </a:ext>
            </a:extLst>
          </p:cNvPr>
          <p:cNvPicPr>
            <a:picLocks noChangeAspect="1"/>
          </p:cNvPicPr>
          <p:nvPr/>
        </p:nvPicPr>
        <p:blipFill>
          <a:blip r:embed="rId2"/>
          <a:stretch>
            <a:fillRect/>
          </a:stretch>
        </p:blipFill>
        <p:spPr>
          <a:xfrm>
            <a:off x="42017" y="0"/>
            <a:ext cx="12107965" cy="6858000"/>
          </a:xfrm>
          <a:prstGeom prst="rect">
            <a:avLst/>
          </a:prstGeom>
        </p:spPr>
      </p:pic>
    </p:spTree>
    <p:extLst>
      <p:ext uri="{BB962C8B-B14F-4D97-AF65-F5344CB8AC3E}">
        <p14:creationId xmlns:p14="http://schemas.microsoft.com/office/powerpoint/2010/main" val="4816785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BB078-8866-4507-B134-3C1D0FD1C2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42610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2584E-0C5B-4617-B370-E0F18DA1803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182279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88514-8694-4E96-B510-85D2AA959015}"/>
              </a:ext>
            </a:extLst>
          </p:cNvPr>
          <p:cNvPicPr>
            <a:picLocks noChangeAspect="1"/>
          </p:cNvPicPr>
          <p:nvPr/>
        </p:nvPicPr>
        <p:blipFill>
          <a:blip r:embed="rId2"/>
          <a:stretch>
            <a:fillRect/>
          </a:stretch>
        </p:blipFill>
        <p:spPr>
          <a:xfrm>
            <a:off x="2213113" y="852121"/>
            <a:ext cx="7765774" cy="5153757"/>
          </a:xfrm>
          <a:prstGeom prst="rect">
            <a:avLst/>
          </a:prstGeom>
        </p:spPr>
      </p:pic>
    </p:spTree>
    <p:extLst>
      <p:ext uri="{BB962C8B-B14F-4D97-AF65-F5344CB8AC3E}">
        <p14:creationId xmlns:p14="http://schemas.microsoft.com/office/powerpoint/2010/main" val="120217588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80C9C9-144C-412E-91AF-A6C0C0921EE3}"/>
              </a:ext>
            </a:extLst>
          </p:cNvPr>
          <p:cNvPicPr>
            <a:picLocks noChangeAspect="1"/>
          </p:cNvPicPr>
          <p:nvPr/>
        </p:nvPicPr>
        <p:blipFill>
          <a:blip r:embed="rId2"/>
          <a:stretch>
            <a:fillRect/>
          </a:stretch>
        </p:blipFill>
        <p:spPr>
          <a:xfrm>
            <a:off x="8675" y="0"/>
            <a:ext cx="12174649" cy="6857999"/>
          </a:xfrm>
          <a:prstGeom prst="rect">
            <a:avLst/>
          </a:prstGeom>
        </p:spPr>
      </p:pic>
    </p:spTree>
    <p:extLst>
      <p:ext uri="{BB962C8B-B14F-4D97-AF65-F5344CB8AC3E}">
        <p14:creationId xmlns:p14="http://schemas.microsoft.com/office/powerpoint/2010/main" val="2928148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1B0F1-808B-4568-BDE4-EB384151581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303218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9E2F3-83D8-4C3C-8272-264C1315D87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2170141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9726-5A11-49FC-9FAF-EAA09E804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32623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C70D6-97A4-4311-B8E9-0B390085A3D5}"/>
              </a:ext>
            </a:extLst>
          </p:cNvPr>
          <p:cNvPicPr>
            <a:picLocks noChangeAspect="1"/>
          </p:cNvPicPr>
          <p:nvPr/>
        </p:nvPicPr>
        <p:blipFill>
          <a:blip r:embed="rId2"/>
          <a:stretch>
            <a:fillRect/>
          </a:stretch>
        </p:blipFill>
        <p:spPr>
          <a:xfrm>
            <a:off x="42017" y="0"/>
            <a:ext cx="12107965" cy="6857999"/>
          </a:xfrm>
          <a:prstGeom prst="rect">
            <a:avLst/>
          </a:prstGeom>
        </p:spPr>
      </p:pic>
    </p:spTree>
    <p:extLst>
      <p:ext uri="{BB962C8B-B14F-4D97-AF65-F5344CB8AC3E}">
        <p14:creationId xmlns:p14="http://schemas.microsoft.com/office/powerpoint/2010/main" val="6464796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D394-C513-4B9F-86F7-7C12233FB8B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503477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BF5867-0A9F-40BE-9837-28F52D2591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96149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FA6CB8-058B-4DB3-AA45-0B693B7E39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34458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777DC4-CFE1-41C7-9A88-540EAF5ECA34}"/>
              </a:ext>
            </a:extLst>
          </p:cNvPr>
          <p:cNvPicPr>
            <a:picLocks noChangeAspect="1"/>
          </p:cNvPicPr>
          <p:nvPr/>
        </p:nvPicPr>
        <p:blipFill>
          <a:blip r:embed="rId2"/>
          <a:stretch>
            <a:fillRect/>
          </a:stretch>
        </p:blipFill>
        <p:spPr>
          <a:xfrm>
            <a:off x="330839" y="239450"/>
            <a:ext cx="10482934" cy="4531333"/>
          </a:xfrm>
          <a:prstGeom prst="rect">
            <a:avLst/>
          </a:prstGeom>
        </p:spPr>
      </p:pic>
      <p:pic>
        <p:nvPicPr>
          <p:cNvPr id="7" name="Picture 6">
            <a:extLst>
              <a:ext uri="{FF2B5EF4-FFF2-40B4-BE49-F238E27FC236}">
                <a16:creationId xmlns:a16="http://schemas.microsoft.com/office/drawing/2014/main" id="{24B252DB-0C10-4BF5-94E5-85BB85E07ECE}"/>
              </a:ext>
            </a:extLst>
          </p:cNvPr>
          <p:cNvPicPr>
            <a:picLocks noChangeAspect="1"/>
          </p:cNvPicPr>
          <p:nvPr/>
        </p:nvPicPr>
        <p:blipFill>
          <a:blip r:embed="rId3"/>
          <a:stretch>
            <a:fillRect/>
          </a:stretch>
        </p:blipFill>
        <p:spPr>
          <a:xfrm>
            <a:off x="330839" y="4770783"/>
            <a:ext cx="10482934" cy="1566078"/>
          </a:xfrm>
          <a:prstGeom prst="rect">
            <a:avLst/>
          </a:prstGeom>
        </p:spPr>
      </p:pic>
    </p:spTree>
    <p:extLst>
      <p:ext uri="{BB962C8B-B14F-4D97-AF65-F5344CB8AC3E}">
        <p14:creationId xmlns:p14="http://schemas.microsoft.com/office/powerpoint/2010/main" val="14993271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F0007-7DEE-4A36-B7A4-384752CFFF77}"/>
              </a:ext>
            </a:extLst>
          </p:cNvPr>
          <p:cNvPicPr>
            <a:picLocks noChangeAspect="1"/>
          </p:cNvPicPr>
          <p:nvPr/>
        </p:nvPicPr>
        <p:blipFill>
          <a:blip r:embed="rId2"/>
          <a:stretch>
            <a:fillRect/>
          </a:stretch>
        </p:blipFill>
        <p:spPr>
          <a:xfrm>
            <a:off x="18202" y="0"/>
            <a:ext cx="12155596" cy="6858000"/>
          </a:xfrm>
          <a:prstGeom prst="rect">
            <a:avLst/>
          </a:prstGeom>
        </p:spPr>
      </p:pic>
    </p:spTree>
    <p:extLst>
      <p:ext uri="{BB962C8B-B14F-4D97-AF65-F5344CB8AC3E}">
        <p14:creationId xmlns:p14="http://schemas.microsoft.com/office/powerpoint/2010/main" val="3533126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AB0BA5-4918-402D-8A20-53FACFC794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5993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9104C-C848-4F52-9C94-8DEC9CBED5C9}"/>
              </a:ext>
            </a:extLst>
          </p:cNvPr>
          <p:cNvPicPr>
            <a:picLocks noChangeAspect="1"/>
          </p:cNvPicPr>
          <p:nvPr/>
        </p:nvPicPr>
        <p:blipFill>
          <a:blip r:embed="rId2"/>
          <a:stretch>
            <a:fillRect/>
          </a:stretch>
        </p:blipFill>
        <p:spPr>
          <a:xfrm>
            <a:off x="628650" y="828675"/>
            <a:ext cx="10934700" cy="5200650"/>
          </a:xfrm>
          <a:prstGeom prst="rect">
            <a:avLst/>
          </a:prstGeom>
        </p:spPr>
      </p:pic>
    </p:spTree>
    <p:extLst>
      <p:ext uri="{BB962C8B-B14F-4D97-AF65-F5344CB8AC3E}">
        <p14:creationId xmlns:p14="http://schemas.microsoft.com/office/powerpoint/2010/main" val="30109256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372F14-A361-4ACA-A341-AAFF3927225C}"/>
              </a:ext>
            </a:extLst>
          </p:cNvPr>
          <p:cNvPicPr>
            <a:picLocks noChangeAspect="1"/>
          </p:cNvPicPr>
          <p:nvPr/>
        </p:nvPicPr>
        <p:blipFill>
          <a:blip r:embed="rId2"/>
          <a:stretch>
            <a:fillRect/>
          </a:stretch>
        </p:blipFill>
        <p:spPr>
          <a:xfrm>
            <a:off x="158777" y="521327"/>
            <a:ext cx="10787520" cy="5815345"/>
          </a:xfrm>
          <a:prstGeom prst="rect">
            <a:avLst/>
          </a:prstGeom>
        </p:spPr>
      </p:pic>
    </p:spTree>
    <p:extLst>
      <p:ext uri="{BB962C8B-B14F-4D97-AF65-F5344CB8AC3E}">
        <p14:creationId xmlns:p14="http://schemas.microsoft.com/office/powerpoint/2010/main" val="31520863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40CE74-83C3-436E-80C1-641482C8B242}"/>
              </a:ext>
            </a:extLst>
          </p:cNvPr>
          <p:cNvPicPr>
            <a:picLocks noChangeAspect="1"/>
          </p:cNvPicPr>
          <p:nvPr/>
        </p:nvPicPr>
        <p:blipFill>
          <a:blip r:embed="rId2"/>
          <a:stretch>
            <a:fillRect/>
          </a:stretch>
        </p:blipFill>
        <p:spPr>
          <a:xfrm>
            <a:off x="22965" y="0"/>
            <a:ext cx="12146070" cy="6858000"/>
          </a:xfrm>
          <a:prstGeom prst="rect">
            <a:avLst/>
          </a:prstGeom>
        </p:spPr>
      </p:pic>
    </p:spTree>
    <p:extLst>
      <p:ext uri="{BB962C8B-B14F-4D97-AF65-F5344CB8AC3E}">
        <p14:creationId xmlns:p14="http://schemas.microsoft.com/office/powerpoint/2010/main" val="18693491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D967E-025C-4031-9932-0A7E62926AF8}"/>
              </a:ext>
            </a:extLst>
          </p:cNvPr>
          <p:cNvPicPr>
            <a:picLocks noChangeAspect="1"/>
          </p:cNvPicPr>
          <p:nvPr/>
        </p:nvPicPr>
        <p:blipFill>
          <a:blip r:embed="rId2"/>
          <a:stretch>
            <a:fillRect/>
          </a:stretch>
        </p:blipFill>
        <p:spPr>
          <a:xfrm>
            <a:off x="32491" y="0"/>
            <a:ext cx="12127017" cy="6858000"/>
          </a:xfrm>
          <a:prstGeom prst="rect">
            <a:avLst/>
          </a:prstGeom>
        </p:spPr>
      </p:pic>
    </p:spTree>
    <p:extLst>
      <p:ext uri="{BB962C8B-B14F-4D97-AF65-F5344CB8AC3E}">
        <p14:creationId xmlns:p14="http://schemas.microsoft.com/office/powerpoint/2010/main" val="4701375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32B2DD-4ED5-48B1-AEEE-5BA568E6F90B}"/>
              </a:ext>
            </a:extLst>
          </p:cNvPr>
          <p:cNvPicPr>
            <a:picLocks noChangeAspect="1"/>
          </p:cNvPicPr>
          <p:nvPr/>
        </p:nvPicPr>
        <p:blipFill>
          <a:blip r:embed="rId2"/>
          <a:stretch>
            <a:fillRect/>
          </a:stretch>
        </p:blipFill>
        <p:spPr>
          <a:xfrm>
            <a:off x="18202" y="0"/>
            <a:ext cx="12155596" cy="6858000"/>
          </a:xfrm>
          <a:prstGeom prst="rect">
            <a:avLst/>
          </a:prstGeom>
        </p:spPr>
      </p:pic>
    </p:spTree>
    <p:extLst>
      <p:ext uri="{BB962C8B-B14F-4D97-AF65-F5344CB8AC3E}">
        <p14:creationId xmlns:p14="http://schemas.microsoft.com/office/powerpoint/2010/main" val="22035214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4C4B6-4D12-4B6E-B3FE-BB624E80D7C7}"/>
              </a:ext>
            </a:extLst>
          </p:cNvPr>
          <p:cNvPicPr>
            <a:picLocks noChangeAspect="1"/>
          </p:cNvPicPr>
          <p:nvPr/>
        </p:nvPicPr>
        <p:blipFill>
          <a:blip r:embed="rId2"/>
          <a:stretch>
            <a:fillRect/>
          </a:stretch>
        </p:blipFill>
        <p:spPr>
          <a:xfrm>
            <a:off x="122991" y="0"/>
            <a:ext cx="11946017" cy="6858000"/>
          </a:xfrm>
          <a:prstGeom prst="rect">
            <a:avLst/>
          </a:prstGeom>
        </p:spPr>
      </p:pic>
    </p:spTree>
    <p:extLst>
      <p:ext uri="{BB962C8B-B14F-4D97-AF65-F5344CB8AC3E}">
        <p14:creationId xmlns:p14="http://schemas.microsoft.com/office/powerpoint/2010/main" val="27001635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93C0-800C-4474-A262-39BCF56B9F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54575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38B524-F1DE-4CE5-84B6-49A0885BE2CA}"/>
              </a:ext>
            </a:extLst>
          </p:cNvPr>
          <p:cNvPicPr>
            <a:picLocks noChangeAspect="1"/>
          </p:cNvPicPr>
          <p:nvPr/>
        </p:nvPicPr>
        <p:blipFill>
          <a:blip r:embed="rId2"/>
          <a:stretch>
            <a:fillRect/>
          </a:stretch>
        </p:blipFill>
        <p:spPr>
          <a:xfrm>
            <a:off x="18202" y="0"/>
            <a:ext cx="12155596" cy="6857999"/>
          </a:xfrm>
          <a:prstGeom prst="rect">
            <a:avLst/>
          </a:prstGeom>
        </p:spPr>
      </p:pic>
    </p:spTree>
    <p:extLst>
      <p:ext uri="{BB962C8B-B14F-4D97-AF65-F5344CB8AC3E}">
        <p14:creationId xmlns:p14="http://schemas.microsoft.com/office/powerpoint/2010/main" val="176273631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7D6C0-0D69-418D-AD93-E8BC14A49332}"/>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13390770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528DCF-96CE-4B8E-856F-A9CEA3A9F7F2}"/>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5270637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1B0752-56B1-46EE-B61B-DB661A16599A}"/>
              </a:ext>
            </a:extLst>
          </p:cNvPr>
          <p:cNvPicPr>
            <a:picLocks noChangeAspect="1"/>
          </p:cNvPicPr>
          <p:nvPr/>
        </p:nvPicPr>
        <p:blipFill>
          <a:blip r:embed="rId2"/>
          <a:stretch>
            <a:fillRect/>
          </a:stretch>
        </p:blipFill>
        <p:spPr>
          <a:xfrm>
            <a:off x="534186" y="569844"/>
            <a:ext cx="11123628" cy="2687662"/>
          </a:xfrm>
          <a:prstGeom prst="rect">
            <a:avLst/>
          </a:prstGeom>
        </p:spPr>
      </p:pic>
      <p:pic>
        <p:nvPicPr>
          <p:cNvPr id="7" name="Picture 6">
            <a:extLst>
              <a:ext uri="{FF2B5EF4-FFF2-40B4-BE49-F238E27FC236}">
                <a16:creationId xmlns:a16="http://schemas.microsoft.com/office/drawing/2014/main" id="{93828DB5-8FC1-470F-BD1D-385A7D70D242}"/>
              </a:ext>
            </a:extLst>
          </p:cNvPr>
          <p:cNvPicPr>
            <a:picLocks noChangeAspect="1"/>
          </p:cNvPicPr>
          <p:nvPr/>
        </p:nvPicPr>
        <p:blipFill>
          <a:blip r:embed="rId3"/>
          <a:stretch>
            <a:fillRect/>
          </a:stretch>
        </p:blipFill>
        <p:spPr>
          <a:xfrm>
            <a:off x="681315" y="3293166"/>
            <a:ext cx="10976499" cy="2687662"/>
          </a:xfrm>
          <a:prstGeom prst="rect">
            <a:avLst/>
          </a:prstGeom>
        </p:spPr>
      </p:pic>
    </p:spTree>
    <p:extLst>
      <p:ext uri="{BB962C8B-B14F-4D97-AF65-F5344CB8AC3E}">
        <p14:creationId xmlns:p14="http://schemas.microsoft.com/office/powerpoint/2010/main" val="309731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00F3F-21A8-4C7F-9206-F0F37713C15A}"/>
              </a:ext>
            </a:extLst>
          </p:cNvPr>
          <p:cNvPicPr>
            <a:picLocks noChangeAspect="1"/>
          </p:cNvPicPr>
          <p:nvPr/>
        </p:nvPicPr>
        <p:blipFill>
          <a:blip r:embed="rId2"/>
          <a:stretch>
            <a:fillRect/>
          </a:stretch>
        </p:blipFill>
        <p:spPr>
          <a:xfrm>
            <a:off x="1542221" y="412121"/>
            <a:ext cx="9107557" cy="6033757"/>
          </a:xfrm>
          <a:prstGeom prst="rect">
            <a:avLst/>
          </a:prstGeom>
        </p:spPr>
      </p:pic>
    </p:spTree>
    <p:extLst>
      <p:ext uri="{BB962C8B-B14F-4D97-AF65-F5344CB8AC3E}">
        <p14:creationId xmlns:p14="http://schemas.microsoft.com/office/powerpoint/2010/main" val="10278390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7C981-C8EA-4003-A4FC-44E8712FD5B5}"/>
              </a:ext>
            </a:extLst>
          </p:cNvPr>
          <p:cNvPicPr>
            <a:picLocks noChangeAspect="1"/>
          </p:cNvPicPr>
          <p:nvPr/>
        </p:nvPicPr>
        <p:blipFill>
          <a:blip r:embed="rId2"/>
          <a:stretch>
            <a:fillRect/>
          </a:stretch>
        </p:blipFill>
        <p:spPr>
          <a:xfrm>
            <a:off x="605770" y="557033"/>
            <a:ext cx="10804352" cy="5743934"/>
          </a:xfrm>
          <a:prstGeom prst="rect">
            <a:avLst/>
          </a:prstGeom>
        </p:spPr>
      </p:pic>
    </p:spTree>
    <p:extLst>
      <p:ext uri="{BB962C8B-B14F-4D97-AF65-F5344CB8AC3E}">
        <p14:creationId xmlns:p14="http://schemas.microsoft.com/office/powerpoint/2010/main" val="29670678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6DE9BF-E795-4554-A57A-18C83C03DB42}"/>
              </a:ext>
            </a:extLst>
          </p:cNvPr>
          <p:cNvPicPr>
            <a:picLocks noChangeAspect="1"/>
          </p:cNvPicPr>
          <p:nvPr/>
        </p:nvPicPr>
        <p:blipFill>
          <a:blip r:embed="rId2"/>
          <a:stretch>
            <a:fillRect/>
          </a:stretch>
        </p:blipFill>
        <p:spPr>
          <a:xfrm>
            <a:off x="423347" y="511801"/>
            <a:ext cx="10920514" cy="5834398"/>
          </a:xfrm>
          <a:prstGeom prst="rect">
            <a:avLst/>
          </a:prstGeom>
        </p:spPr>
      </p:pic>
    </p:spTree>
    <p:extLst>
      <p:ext uri="{BB962C8B-B14F-4D97-AF65-F5344CB8AC3E}">
        <p14:creationId xmlns:p14="http://schemas.microsoft.com/office/powerpoint/2010/main" val="32048920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E09AD-9172-433C-98CC-9121CB9AAADE}"/>
              </a:ext>
            </a:extLst>
          </p:cNvPr>
          <p:cNvPicPr>
            <a:picLocks noChangeAspect="1"/>
          </p:cNvPicPr>
          <p:nvPr/>
        </p:nvPicPr>
        <p:blipFill>
          <a:blip r:embed="rId2"/>
          <a:stretch>
            <a:fillRect/>
          </a:stretch>
        </p:blipFill>
        <p:spPr>
          <a:xfrm>
            <a:off x="422468" y="316511"/>
            <a:ext cx="10921393" cy="6224977"/>
          </a:xfrm>
          <a:prstGeom prst="rect">
            <a:avLst/>
          </a:prstGeom>
        </p:spPr>
      </p:pic>
    </p:spTree>
    <p:extLst>
      <p:ext uri="{BB962C8B-B14F-4D97-AF65-F5344CB8AC3E}">
        <p14:creationId xmlns:p14="http://schemas.microsoft.com/office/powerpoint/2010/main" val="373583970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ECBF7-E2DF-4FB1-A304-43A425854731}"/>
              </a:ext>
            </a:extLst>
          </p:cNvPr>
          <p:cNvPicPr>
            <a:picLocks noChangeAspect="1"/>
          </p:cNvPicPr>
          <p:nvPr/>
        </p:nvPicPr>
        <p:blipFill>
          <a:blip r:embed="rId2"/>
          <a:stretch>
            <a:fillRect/>
          </a:stretch>
        </p:blipFill>
        <p:spPr>
          <a:xfrm>
            <a:off x="554717" y="872838"/>
            <a:ext cx="11082566" cy="5112324"/>
          </a:xfrm>
          <a:prstGeom prst="rect">
            <a:avLst/>
          </a:prstGeom>
        </p:spPr>
      </p:pic>
    </p:spTree>
    <p:extLst>
      <p:ext uri="{BB962C8B-B14F-4D97-AF65-F5344CB8AC3E}">
        <p14:creationId xmlns:p14="http://schemas.microsoft.com/office/powerpoint/2010/main" val="3362770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C5408-5A3E-4AEC-8720-2352355E9679}"/>
              </a:ext>
            </a:extLst>
          </p:cNvPr>
          <p:cNvPicPr>
            <a:picLocks noChangeAspect="1"/>
          </p:cNvPicPr>
          <p:nvPr/>
        </p:nvPicPr>
        <p:blipFill>
          <a:blip r:embed="rId2"/>
          <a:stretch>
            <a:fillRect/>
          </a:stretch>
        </p:blipFill>
        <p:spPr>
          <a:xfrm>
            <a:off x="267517" y="436723"/>
            <a:ext cx="11229881" cy="5765294"/>
          </a:xfrm>
          <a:prstGeom prst="rect">
            <a:avLst/>
          </a:prstGeom>
        </p:spPr>
      </p:pic>
    </p:spTree>
    <p:extLst>
      <p:ext uri="{BB962C8B-B14F-4D97-AF65-F5344CB8AC3E}">
        <p14:creationId xmlns:p14="http://schemas.microsoft.com/office/powerpoint/2010/main" val="2961504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A355C0-46BD-4CE6-AB4C-3DC953432786}"/>
              </a:ext>
            </a:extLst>
          </p:cNvPr>
          <p:cNvPicPr>
            <a:picLocks noChangeAspect="1"/>
          </p:cNvPicPr>
          <p:nvPr/>
        </p:nvPicPr>
        <p:blipFill>
          <a:blip r:embed="rId2"/>
          <a:stretch>
            <a:fillRect/>
          </a:stretch>
        </p:blipFill>
        <p:spPr>
          <a:xfrm>
            <a:off x="515436" y="781878"/>
            <a:ext cx="11161128" cy="3242835"/>
          </a:xfrm>
          <a:prstGeom prst="rect">
            <a:avLst/>
          </a:prstGeom>
        </p:spPr>
      </p:pic>
    </p:spTree>
    <p:extLst>
      <p:ext uri="{BB962C8B-B14F-4D97-AF65-F5344CB8AC3E}">
        <p14:creationId xmlns:p14="http://schemas.microsoft.com/office/powerpoint/2010/main" val="22573333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13F3C-8A92-4144-AB60-B7909B80F3B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899237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FCD83-345A-4E94-B351-F94B043526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20534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5A34CD-7C01-4B10-AD1E-F878E5218C5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0127497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BD6DA8-7D2D-4343-974C-2889BDAB6A10}"/>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61118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fontScale="92500" lnSpcReduction="10000"/>
          </a:bodyPr>
          <a:lstStyle/>
          <a:p>
            <a:r>
              <a:rPr lang="en-US" dirty="0"/>
              <a:t>Containers resource management (CPU, GPU, RAM, Storage etc.)</a:t>
            </a:r>
          </a:p>
          <a:p>
            <a:r>
              <a:rPr lang="en-US" dirty="0"/>
              <a:t>It is hard to manage resource allocation when we have hundred and thousands of containers in our clusters.</a:t>
            </a:r>
          </a:p>
        </p:txBody>
      </p:sp>
      <p:pic>
        <p:nvPicPr>
          <p:cNvPr id="5" name="Picture 4">
            <a:extLst>
              <a:ext uri="{FF2B5EF4-FFF2-40B4-BE49-F238E27FC236}">
                <a16:creationId xmlns:a16="http://schemas.microsoft.com/office/drawing/2014/main" id="{140BE980-8D4D-4097-AAE5-FC0FD0D2D615}"/>
              </a:ext>
            </a:extLst>
          </p:cNvPr>
          <p:cNvPicPr>
            <a:picLocks noChangeAspect="1"/>
          </p:cNvPicPr>
          <p:nvPr/>
        </p:nvPicPr>
        <p:blipFill>
          <a:blip r:embed="rId2"/>
          <a:stretch>
            <a:fillRect/>
          </a:stretch>
        </p:blipFill>
        <p:spPr>
          <a:xfrm>
            <a:off x="1398999" y="3745527"/>
            <a:ext cx="1878231" cy="1878231"/>
          </a:xfrm>
          <a:prstGeom prst="rect">
            <a:avLst/>
          </a:prstGeom>
        </p:spPr>
      </p:pic>
      <p:pic>
        <p:nvPicPr>
          <p:cNvPr id="7" name="Picture 6">
            <a:extLst>
              <a:ext uri="{FF2B5EF4-FFF2-40B4-BE49-F238E27FC236}">
                <a16:creationId xmlns:a16="http://schemas.microsoft.com/office/drawing/2014/main" id="{9B4FDD56-FD23-44A7-8E35-5C53A5CEF499}"/>
              </a:ext>
            </a:extLst>
          </p:cNvPr>
          <p:cNvPicPr>
            <a:picLocks noChangeAspect="1"/>
          </p:cNvPicPr>
          <p:nvPr/>
        </p:nvPicPr>
        <p:blipFill>
          <a:blip r:embed="rId3"/>
          <a:stretch>
            <a:fillRect/>
          </a:stretch>
        </p:blipFill>
        <p:spPr>
          <a:xfrm>
            <a:off x="4570211" y="3465443"/>
            <a:ext cx="2438400" cy="2438400"/>
          </a:xfrm>
          <a:prstGeom prst="rect">
            <a:avLst/>
          </a:prstGeom>
        </p:spPr>
      </p:pic>
      <p:pic>
        <p:nvPicPr>
          <p:cNvPr id="9" name="Picture 8">
            <a:extLst>
              <a:ext uri="{FF2B5EF4-FFF2-40B4-BE49-F238E27FC236}">
                <a16:creationId xmlns:a16="http://schemas.microsoft.com/office/drawing/2014/main" id="{56B6E6CB-D2BB-498E-A66E-DAB9E376CA75}"/>
              </a:ext>
            </a:extLst>
          </p:cNvPr>
          <p:cNvPicPr>
            <a:picLocks noChangeAspect="1"/>
          </p:cNvPicPr>
          <p:nvPr/>
        </p:nvPicPr>
        <p:blipFill>
          <a:blip r:embed="rId4"/>
          <a:stretch>
            <a:fillRect/>
          </a:stretch>
        </p:blipFill>
        <p:spPr>
          <a:xfrm>
            <a:off x="7729595" y="3525076"/>
            <a:ext cx="2438400" cy="2438400"/>
          </a:xfrm>
          <a:prstGeom prst="rect">
            <a:avLst/>
          </a:prstGeom>
        </p:spPr>
      </p:pic>
    </p:spTree>
    <p:extLst>
      <p:ext uri="{BB962C8B-B14F-4D97-AF65-F5344CB8AC3E}">
        <p14:creationId xmlns:p14="http://schemas.microsoft.com/office/powerpoint/2010/main" val="28705836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E1532E-A39F-44EF-B03C-A54AFF5D96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3503223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A5DC0-93A1-4FB4-9B4E-CF88FF8494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80015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B42AE-36A8-4031-860F-2ECDA24B02E0}"/>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8928684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6C3A39-60DB-4172-8E5D-F1AA4A965164}"/>
              </a:ext>
            </a:extLst>
          </p:cNvPr>
          <p:cNvPicPr>
            <a:picLocks noChangeAspect="1"/>
          </p:cNvPicPr>
          <p:nvPr/>
        </p:nvPicPr>
        <p:blipFill>
          <a:blip r:embed="rId2"/>
          <a:stretch>
            <a:fillRect/>
          </a:stretch>
        </p:blipFill>
        <p:spPr>
          <a:xfrm>
            <a:off x="255893" y="340327"/>
            <a:ext cx="11083368" cy="5861690"/>
          </a:xfrm>
          <a:prstGeom prst="rect">
            <a:avLst/>
          </a:prstGeom>
        </p:spPr>
      </p:pic>
    </p:spTree>
    <p:extLst>
      <p:ext uri="{BB962C8B-B14F-4D97-AF65-F5344CB8AC3E}">
        <p14:creationId xmlns:p14="http://schemas.microsoft.com/office/powerpoint/2010/main" val="31101222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C2B4A-ABE0-4495-B7B4-E45CA08CDC66}"/>
              </a:ext>
            </a:extLst>
          </p:cNvPr>
          <p:cNvPicPr>
            <a:picLocks noChangeAspect="1"/>
          </p:cNvPicPr>
          <p:nvPr/>
        </p:nvPicPr>
        <p:blipFill>
          <a:blip r:embed="rId2"/>
          <a:stretch>
            <a:fillRect/>
          </a:stretch>
        </p:blipFill>
        <p:spPr>
          <a:xfrm>
            <a:off x="820449" y="612550"/>
            <a:ext cx="10551101" cy="3376353"/>
          </a:xfrm>
          <a:prstGeom prst="rect">
            <a:avLst/>
          </a:prstGeom>
        </p:spPr>
      </p:pic>
    </p:spTree>
    <p:extLst>
      <p:ext uri="{BB962C8B-B14F-4D97-AF65-F5344CB8AC3E}">
        <p14:creationId xmlns:p14="http://schemas.microsoft.com/office/powerpoint/2010/main" val="34538843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1EE81-73F8-467D-A075-92B4051BBE6F}"/>
              </a:ext>
            </a:extLst>
          </p:cNvPr>
          <p:cNvPicPr>
            <a:picLocks noChangeAspect="1"/>
          </p:cNvPicPr>
          <p:nvPr/>
        </p:nvPicPr>
        <p:blipFill>
          <a:blip r:embed="rId2"/>
          <a:stretch>
            <a:fillRect/>
          </a:stretch>
        </p:blipFill>
        <p:spPr>
          <a:xfrm>
            <a:off x="549623" y="742121"/>
            <a:ext cx="11092753" cy="2882105"/>
          </a:xfrm>
          <a:prstGeom prst="rect">
            <a:avLst/>
          </a:prstGeom>
        </p:spPr>
      </p:pic>
    </p:spTree>
    <p:extLst>
      <p:ext uri="{BB962C8B-B14F-4D97-AF65-F5344CB8AC3E}">
        <p14:creationId xmlns:p14="http://schemas.microsoft.com/office/powerpoint/2010/main" val="11065182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9303C8-DD22-49A4-9473-087E01A8BADA}"/>
              </a:ext>
            </a:extLst>
          </p:cNvPr>
          <p:cNvPicPr>
            <a:picLocks noChangeAspect="1"/>
          </p:cNvPicPr>
          <p:nvPr/>
        </p:nvPicPr>
        <p:blipFill>
          <a:blip r:embed="rId2"/>
          <a:stretch>
            <a:fillRect/>
          </a:stretch>
        </p:blipFill>
        <p:spPr>
          <a:xfrm>
            <a:off x="22965" y="0"/>
            <a:ext cx="12146070" cy="6858000"/>
          </a:xfrm>
          <a:prstGeom prst="rect">
            <a:avLst/>
          </a:prstGeom>
        </p:spPr>
      </p:pic>
    </p:spTree>
    <p:extLst>
      <p:ext uri="{BB962C8B-B14F-4D97-AF65-F5344CB8AC3E}">
        <p14:creationId xmlns:p14="http://schemas.microsoft.com/office/powerpoint/2010/main" val="299428115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8587BC-E721-4347-9166-177AB660ECBD}"/>
              </a:ext>
            </a:extLst>
          </p:cNvPr>
          <p:cNvPicPr>
            <a:picLocks noChangeAspect="1"/>
          </p:cNvPicPr>
          <p:nvPr/>
        </p:nvPicPr>
        <p:blipFill>
          <a:blip r:embed="rId2"/>
          <a:stretch>
            <a:fillRect/>
          </a:stretch>
        </p:blipFill>
        <p:spPr>
          <a:xfrm>
            <a:off x="27728" y="0"/>
            <a:ext cx="12136544" cy="6858000"/>
          </a:xfrm>
          <a:prstGeom prst="rect">
            <a:avLst/>
          </a:prstGeom>
        </p:spPr>
      </p:pic>
    </p:spTree>
    <p:extLst>
      <p:ext uri="{BB962C8B-B14F-4D97-AF65-F5344CB8AC3E}">
        <p14:creationId xmlns:p14="http://schemas.microsoft.com/office/powerpoint/2010/main" val="16938060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18A65-9C68-485E-9242-56B16C86A8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413417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50BD06-2611-432C-8495-2121455AEE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25945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It is not possible to deal with the Networking and DNS configuration for each container separately. </a:t>
            </a:r>
          </a:p>
        </p:txBody>
      </p:sp>
      <p:pic>
        <p:nvPicPr>
          <p:cNvPr id="11" name="Graphic 10">
            <a:extLst>
              <a:ext uri="{FF2B5EF4-FFF2-40B4-BE49-F238E27FC236}">
                <a16:creationId xmlns:a16="http://schemas.microsoft.com/office/drawing/2014/main" id="{9333D14F-99AD-4443-8078-E9E73006E1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848" y="3173382"/>
            <a:ext cx="3256983" cy="3199986"/>
          </a:xfrm>
          <a:prstGeom prst="rect">
            <a:avLst/>
          </a:prstGeom>
        </p:spPr>
      </p:pic>
      <p:pic>
        <p:nvPicPr>
          <p:cNvPr id="13" name="Picture 12">
            <a:extLst>
              <a:ext uri="{FF2B5EF4-FFF2-40B4-BE49-F238E27FC236}">
                <a16:creationId xmlns:a16="http://schemas.microsoft.com/office/drawing/2014/main" id="{95293E62-1EB9-4D44-B4D0-38CCB5906D42}"/>
              </a:ext>
            </a:extLst>
          </p:cNvPr>
          <p:cNvPicPr>
            <a:picLocks noChangeAspect="1"/>
          </p:cNvPicPr>
          <p:nvPr/>
        </p:nvPicPr>
        <p:blipFill>
          <a:blip r:embed="rId4"/>
          <a:stretch>
            <a:fillRect/>
          </a:stretch>
        </p:blipFill>
        <p:spPr>
          <a:xfrm>
            <a:off x="4687701" y="3173382"/>
            <a:ext cx="3256983" cy="3199986"/>
          </a:xfrm>
          <a:prstGeom prst="rect">
            <a:avLst/>
          </a:prstGeom>
        </p:spPr>
      </p:pic>
    </p:spTree>
    <p:extLst>
      <p:ext uri="{BB962C8B-B14F-4D97-AF65-F5344CB8AC3E}">
        <p14:creationId xmlns:p14="http://schemas.microsoft.com/office/powerpoint/2010/main" val="42261431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6E9235-78F1-414B-AD76-623519CDE998}"/>
              </a:ext>
            </a:extLst>
          </p:cNvPr>
          <p:cNvPicPr>
            <a:picLocks noChangeAspect="1"/>
          </p:cNvPicPr>
          <p:nvPr/>
        </p:nvPicPr>
        <p:blipFill>
          <a:blip r:embed="rId2"/>
          <a:stretch>
            <a:fillRect/>
          </a:stretch>
        </p:blipFill>
        <p:spPr>
          <a:xfrm>
            <a:off x="13438" y="0"/>
            <a:ext cx="12165123" cy="6858000"/>
          </a:xfrm>
          <a:prstGeom prst="rect">
            <a:avLst/>
          </a:prstGeom>
        </p:spPr>
      </p:pic>
    </p:spTree>
    <p:extLst>
      <p:ext uri="{BB962C8B-B14F-4D97-AF65-F5344CB8AC3E}">
        <p14:creationId xmlns:p14="http://schemas.microsoft.com/office/powerpoint/2010/main" val="14016128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5D6B1-F2DA-4FFD-8946-5747E6FC3B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0840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F6AD2-DCC7-46AC-B7DD-2724703D3336}"/>
              </a:ext>
            </a:extLst>
          </p:cNvPr>
          <p:cNvPicPr>
            <a:picLocks noChangeAspect="1"/>
          </p:cNvPicPr>
          <p:nvPr/>
        </p:nvPicPr>
        <p:blipFill>
          <a:blip r:embed="rId2"/>
          <a:stretch>
            <a:fillRect/>
          </a:stretch>
        </p:blipFill>
        <p:spPr>
          <a:xfrm>
            <a:off x="18202" y="0"/>
            <a:ext cx="12155596" cy="6858000"/>
          </a:xfrm>
          <a:prstGeom prst="rect">
            <a:avLst/>
          </a:prstGeom>
        </p:spPr>
      </p:pic>
    </p:spTree>
    <p:extLst>
      <p:ext uri="{BB962C8B-B14F-4D97-AF65-F5344CB8AC3E}">
        <p14:creationId xmlns:p14="http://schemas.microsoft.com/office/powerpoint/2010/main" val="35133258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C5E66-26AB-4930-81DC-712B3947A31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098484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98A4-F89A-4D57-B45B-86C235126D9B}"/>
              </a:ext>
            </a:extLst>
          </p:cNvPr>
          <p:cNvSpPr>
            <a:spLocks noGrp="1"/>
          </p:cNvSpPr>
          <p:nvPr>
            <p:ph type="title"/>
          </p:nvPr>
        </p:nvSpPr>
        <p:spPr/>
        <p:txBody>
          <a:bodyPr/>
          <a:lstStyle/>
          <a:p>
            <a:r>
              <a:rPr lang="en-US" dirty="0"/>
              <a:t>Canary deployments</a:t>
            </a:r>
          </a:p>
        </p:txBody>
      </p:sp>
      <p:sp>
        <p:nvSpPr>
          <p:cNvPr id="3" name="Content Placeholder 2">
            <a:extLst>
              <a:ext uri="{FF2B5EF4-FFF2-40B4-BE49-F238E27FC236}">
                <a16:creationId xmlns:a16="http://schemas.microsoft.com/office/drawing/2014/main" id="{67897ED1-DC6B-415A-BB9D-FA35D7BC4F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80417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9317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0FF4-CD36-4B3A-BBAF-A76E0716EBBA}"/>
              </a:ext>
            </a:extLst>
          </p:cNvPr>
          <p:cNvSpPr>
            <a:spLocks noGrp="1"/>
          </p:cNvSpPr>
          <p:nvPr>
            <p:ph type="title"/>
          </p:nvPr>
        </p:nvSpPr>
        <p:spPr/>
        <p:txBody>
          <a:bodyPr/>
          <a:lstStyle/>
          <a:p>
            <a:r>
              <a:rPr lang="en-US" dirty="0"/>
              <a:t>storage</a:t>
            </a:r>
          </a:p>
        </p:txBody>
      </p:sp>
      <p:sp>
        <p:nvSpPr>
          <p:cNvPr id="3" name="Content Placeholder 2">
            <a:extLst>
              <a:ext uri="{FF2B5EF4-FFF2-40B4-BE49-F238E27FC236}">
                <a16:creationId xmlns:a16="http://schemas.microsoft.com/office/drawing/2014/main" id="{B4813288-8B86-409C-9F42-F6443001E0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0755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088301-13D4-4B54-8E65-CB72FDCE4945}"/>
              </a:ext>
            </a:extLst>
          </p:cNvPr>
          <p:cNvPicPr>
            <a:picLocks noChangeAspect="1"/>
          </p:cNvPicPr>
          <p:nvPr/>
        </p:nvPicPr>
        <p:blipFill>
          <a:blip r:embed="rId2"/>
          <a:stretch>
            <a:fillRect/>
          </a:stretch>
        </p:blipFill>
        <p:spPr>
          <a:xfrm>
            <a:off x="384316" y="91809"/>
            <a:ext cx="10263769" cy="6674382"/>
          </a:xfrm>
          <a:prstGeom prst="rect">
            <a:avLst/>
          </a:prstGeom>
        </p:spPr>
      </p:pic>
    </p:spTree>
    <p:extLst>
      <p:ext uri="{BB962C8B-B14F-4D97-AF65-F5344CB8AC3E}">
        <p14:creationId xmlns:p14="http://schemas.microsoft.com/office/powerpoint/2010/main" val="19912840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F4749B-F482-4910-A6E4-8740E6FC8FCE}"/>
              </a:ext>
            </a:extLst>
          </p:cNvPr>
          <p:cNvPicPr>
            <a:picLocks noChangeAspect="1"/>
          </p:cNvPicPr>
          <p:nvPr/>
        </p:nvPicPr>
        <p:blipFill>
          <a:blip r:embed="rId2"/>
          <a:stretch>
            <a:fillRect/>
          </a:stretch>
        </p:blipFill>
        <p:spPr>
          <a:xfrm>
            <a:off x="260879" y="309309"/>
            <a:ext cx="9520436" cy="6239381"/>
          </a:xfrm>
          <a:prstGeom prst="rect">
            <a:avLst/>
          </a:prstGeom>
        </p:spPr>
      </p:pic>
    </p:spTree>
    <p:extLst>
      <p:ext uri="{BB962C8B-B14F-4D97-AF65-F5344CB8AC3E}">
        <p14:creationId xmlns:p14="http://schemas.microsoft.com/office/powerpoint/2010/main" val="20687484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A2316-FE0B-4046-A521-28CF4002005F}"/>
              </a:ext>
            </a:extLst>
          </p:cNvPr>
          <p:cNvPicPr>
            <a:picLocks noChangeAspect="1"/>
          </p:cNvPicPr>
          <p:nvPr/>
        </p:nvPicPr>
        <p:blipFill>
          <a:blip r:embed="rId2"/>
          <a:stretch>
            <a:fillRect/>
          </a:stretch>
        </p:blipFill>
        <p:spPr>
          <a:xfrm>
            <a:off x="342698" y="675861"/>
            <a:ext cx="10517419" cy="4735844"/>
          </a:xfrm>
          <a:prstGeom prst="rect">
            <a:avLst/>
          </a:prstGeom>
        </p:spPr>
      </p:pic>
    </p:spTree>
    <p:extLst>
      <p:ext uri="{BB962C8B-B14F-4D97-AF65-F5344CB8AC3E}">
        <p14:creationId xmlns:p14="http://schemas.microsoft.com/office/powerpoint/2010/main" val="403688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7" y="2121408"/>
            <a:ext cx="9598153" cy="939844"/>
          </a:xfrm>
        </p:spPr>
        <p:txBody>
          <a:bodyPr>
            <a:normAutofit/>
          </a:bodyPr>
          <a:lstStyle/>
          <a:p>
            <a:r>
              <a:rPr lang="en-US" dirty="0"/>
              <a:t>High availability and scaling, “Automatically” horizontal and vertical scaling is not possible for multiple containers.</a:t>
            </a:r>
          </a:p>
        </p:txBody>
      </p:sp>
      <p:pic>
        <p:nvPicPr>
          <p:cNvPr id="5" name="Picture 4">
            <a:extLst>
              <a:ext uri="{FF2B5EF4-FFF2-40B4-BE49-F238E27FC236}">
                <a16:creationId xmlns:a16="http://schemas.microsoft.com/office/drawing/2014/main" id="{5399E86D-33B4-45D8-B5A4-BC3E9217B1F4}"/>
              </a:ext>
            </a:extLst>
          </p:cNvPr>
          <p:cNvPicPr>
            <a:picLocks noChangeAspect="1"/>
          </p:cNvPicPr>
          <p:nvPr/>
        </p:nvPicPr>
        <p:blipFill>
          <a:blip r:embed="rId2"/>
          <a:stretch>
            <a:fillRect/>
          </a:stretch>
        </p:blipFill>
        <p:spPr>
          <a:xfrm>
            <a:off x="1069847" y="2875722"/>
            <a:ext cx="5910437" cy="3643420"/>
          </a:xfrm>
          <a:prstGeom prst="rect">
            <a:avLst/>
          </a:prstGeom>
        </p:spPr>
      </p:pic>
    </p:spTree>
    <p:extLst>
      <p:ext uri="{BB962C8B-B14F-4D97-AF65-F5344CB8AC3E}">
        <p14:creationId xmlns:p14="http://schemas.microsoft.com/office/powerpoint/2010/main" val="13889703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4E098-E7CB-4352-976B-1FD7AEA2B7C7}"/>
              </a:ext>
            </a:extLst>
          </p:cNvPr>
          <p:cNvPicPr>
            <a:picLocks noChangeAspect="1"/>
          </p:cNvPicPr>
          <p:nvPr/>
        </p:nvPicPr>
        <p:blipFill>
          <a:blip r:embed="rId2"/>
          <a:stretch>
            <a:fillRect/>
          </a:stretch>
        </p:blipFill>
        <p:spPr>
          <a:xfrm>
            <a:off x="530086" y="524513"/>
            <a:ext cx="8915159" cy="5808973"/>
          </a:xfrm>
          <a:prstGeom prst="rect">
            <a:avLst/>
          </a:prstGeom>
        </p:spPr>
      </p:pic>
    </p:spTree>
    <p:extLst>
      <p:ext uri="{BB962C8B-B14F-4D97-AF65-F5344CB8AC3E}">
        <p14:creationId xmlns:p14="http://schemas.microsoft.com/office/powerpoint/2010/main" val="8775196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7E3392-0CD9-428F-8D8D-A2C4BA12C261}"/>
              </a:ext>
            </a:extLst>
          </p:cNvPr>
          <p:cNvPicPr>
            <a:picLocks noChangeAspect="1"/>
          </p:cNvPicPr>
          <p:nvPr/>
        </p:nvPicPr>
        <p:blipFill>
          <a:blip r:embed="rId2"/>
          <a:stretch>
            <a:fillRect/>
          </a:stretch>
        </p:blipFill>
        <p:spPr>
          <a:xfrm>
            <a:off x="564081" y="715617"/>
            <a:ext cx="11063838" cy="4770415"/>
          </a:xfrm>
          <a:prstGeom prst="rect">
            <a:avLst/>
          </a:prstGeom>
        </p:spPr>
      </p:pic>
    </p:spTree>
    <p:extLst>
      <p:ext uri="{BB962C8B-B14F-4D97-AF65-F5344CB8AC3E}">
        <p14:creationId xmlns:p14="http://schemas.microsoft.com/office/powerpoint/2010/main" val="20248492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B6856A-AE76-4A6F-B623-8FBE14DC32F1}"/>
              </a:ext>
            </a:extLst>
          </p:cNvPr>
          <p:cNvPicPr>
            <a:picLocks noChangeAspect="1"/>
          </p:cNvPicPr>
          <p:nvPr/>
        </p:nvPicPr>
        <p:blipFill>
          <a:blip r:embed="rId2"/>
          <a:stretch>
            <a:fillRect/>
          </a:stretch>
        </p:blipFill>
        <p:spPr>
          <a:xfrm>
            <a:off x="543339" y="494335"/>
            <a:ext cx="10063335" cy="5869329"/>
          </a:xfrm>
          <a:prstGeom prst="rect">
            <a:avLst/>
          </a:prstGeom>
        </p:spPr>
      </p:pic>
    </p:spTree>
    <p:extLst>
      <p:ext uri="{BB962C8B-B14F-4D97-AF65-F5344CB8AC3E}">
        <p14:creationId xmlns:p14="http://schemas.microsoft.com/office/powerpoint/2010/main" val="127114032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01D12-18EF-4CE8-B233-8A4D7885F307}"/>
              </a:ext>
            </a:extLst>
          </p:cNvPr>
          <p:cNvPicPr>
            <a:picLocks noChangeAspect="1"/>
          </p:cNvPicPr>
          <p:nvPr/>
        </p:nvPicPr>
        <p:blipFill>
          <a:blip r:embed="rId2"/>
          <a:stretch>
            <a:fillRect/>
          </a:stretch>
        </p:blipFill>
        <p:spPr>
          <a:xfrm>
            <a:off x="675861" y="418992"/>
            <a:ext cx="9845923" cy="6020016"/>
          </a:xfrm>
          <a:prstGeom prst="rect">
            <a:avLst/>
          </a:prstGeom>
        </p:spPr>
      </p:pic>
    </p:spTree>
    <p:extLst>
      <p:ext uri="{BB962C8B-B14F-4D97-AF65-F5344CB8AC3E}">
        <p14:creationId xmlns:p14="http://schemas.microsoft.com/office/powerpoint/2010/main" val="398050801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3544B-8B3A-4A2C-8047-B07DCF8DDF34}"/>
              </a:ext>
            </a:extLst>
          </p:cNvPr>
          <p:cNvPicPr>
            <a:picLocks noChangeAspect="1"/>
          </p:cNvPicPr>
          <p:nvPr/>
        </p:nvPicPr>
        <p:blipFill>
          <a:blip r:embed="rId2"/>
          <a:stretch>
            <a:fillRect/>
          </a:stretch>
        </p:blipFill>
        <p:spPr>
          <a:xfrm>
            <a:off x="795131" y="434856"/>
            <a:ext cx="9568241" cy="5988287"/>
          </a:xfrm>
          <a:prstGeom prst="rect">
            <a:avLst/>
          </a:prstGeom>
        </p:spPr>
      </p:pic>
    </p:spTree>
    <p:extLst>
      <p:ext uri="{BB962C8B-B14F-4D97-AF65-F5344CB8AC3E}">
        <p14:creationId xmlns:p14="http://schemas.microsoft.com/office/powerpoint/2010/main" val="30881167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94EB4-391D-456D-97B5-3425F878C871}"/>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218A2BB-C63B-4682-903B-05F2EBEB8ED7}"/>
              </a:ext>
            </a:extLst>
          </p:cNvPr>
          <p:cNvSpPr txBox="1"/>
          <p:nvPr/>
        </p:nvSpPr>
        <p:spPr>
          <a:xfrm>
            <a:off x="1775793" y="1547192"/>
            <a:ext cx="2544416" cy="1569660"/>
          </a:xfrm>
          <a:prstGeom prst="rect">
            <a:avLst/>
          </a:prstGeom>
          <a:noFill/>
        </p:spPr>
        <p:txBody>
          <a:bodyPr wrap="square">
            <a:spAutoFit/>
          </a:bodyPr>
          <a:lstStyle/>
          <a:p>
            <a:r>
              <a:rPr lang="en-US" sz="1600" dirty="0"/>
              <a:t>EmptyDir is a volume that consumes a node’s memory. It is destroyed/erased if a pod dies because it is ephemeral/temporary.</a:t>
            </a:r>
          </a:p>
        </p:txBody>
      </p:sp>
    </p:spTree>
    <p:extLst>
      <p:ext uri="{BB962C8B-B14F-4D97-AF65-F5344CB8AC3E}">
        <p14:creationId xmlns:p14="http://schemas.microsoft.com/office/powerpoint/2010/main" val="30791988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35D8B1-CE52-4004-BE52-CE5815C1E4A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2D574F4-0DDB-4F6C-8F94-28E2BEF9F2E3}"/>
              </a:ext>
            </a:extLst>
          </p:cNvPr>
          <p:cNvSpPr txBox="1"/>
          <p:nvPr/>
        </p:nvSpPr>
        <p:spPr>
          <a:xfrm>
            <a:off x="6506819" y="1651590"/>
            <a:ext cx="2213111" cy="3554819"/>
          </a:xfrm>
          <a:prstGeom prst="rect">
            <a:avLst/>
          </a:prstGeom>
          <a:noFill/>
        </p:spPr>
        <p:txBody>
          <a:bodyPr wrap="square">
            <a:spAutoFit/>
          </a:bodyPr>
          <a:lstStyle/>
          <a:p>
            <a:r>
              <a:rPr lang="en-US" sz="1500" dirty="0"/>
              <a:t>Secret is another volume type that is injected to a node’s tmpfs folder. This tmpfs folder shares secrets to all the pods inside a node. If the last node is killed or destroyed, the tmpfs secret directory is deleted. Each node has its own tmpfs which is not shared with other nodes of a cluster.</a:t>
            </a:r>
          </a:p>
        </p:txBody>
      </p:sp>
    </p:spTree>
    <p:extLst>
      <p:ext uri="{BB962C8B-B14F-4D97-AF65-F5344CB8AC3E}">
        <p14:creationId xmlns:p14="http://schemas.microsoft.com/office/powerpoint/2010/main" val="21711563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07069-8248-4927-93E4-85F5564B70F8}"/>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291B6ED-0066-40B0-8C9C-68CBAFEFD0E7}"/>
              </a:ext>
            </a:extLst>
          </p:cNvPr>
          <p:cNvSpPr txBox="1"/>
          <p:nvPr/>
        </p:nvSpPr>
        <p:spPr>
          <a:xfrm>
            <a:off x="6599585" y="3548270"/>
            <a:ext cx="1974572" cy="584775"/>
          </a:xfrm>
          <a:prstGeom prst="rect">
            <a:avLst/>
          </a:prstGeom>
          <a:noFill/>
        </p:spPr>
        <p:txBody>
          <a:bodyPr wrap="square">
            <a:spAutoFit/>
          </a:bodyPr>
          <a:lstStyle/>
          <a:p>
            <a:r>
              <a:rPr lang="en-US" sz="1600" b="1" dirty="0"/>
              <a:t>Sharing of secrets is not allowed.</a:t>
            </a:r>
          </a:p>
        </p:txBody>
      </p:sp>
    </p:spTree>
    <p:extLst>
      <p:ext uri="{BB962C8B-B14F-4D97-AF65-F5344CB8AC3E}">
        <p14:creationId xmlns:p14="http://schemas.microsoft.com/office/powerpoint/2010/main" val="204971574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594D2-0F3F-4777-B7EC-46D24A792A7A}"/>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2158B905-9DDC-4A02-89E3-3C05B9604D53}"/>
              </a:ext>
            </a:extLst>
          </p:cNvPr>
          <p:cNvSpPr txBox="1"/>
          <p:nvPr/>
        </p:nvSpPr>
        <p:spPr>
          <a:xfrm>
            <a:off x="6533323" y="1651590"/>
            <a:ext cx="2345634" cy="2169825"/>
          </a:xfrm>
          <a:prstGeom prst="rect">
            <a:avLst/>
          </a:prstGeom>
          <a:noFill/>
        </p:spPr>
        <p:txBody>
          <a:bodyPr wrap="square">
            <a:spAutoFit/>
          </a:bodyPr>
          <a:lstStyle/>
          <a:p>
            <a:r>
              <a:rPr lang="en-US" sz="1500" dirty="0"/>
              <a:t>ConfigMaps is another type of a K8 volume and it is similar to secrets, the only difference is, they are used to inject configuration files that are required to run an application instead of secrets.</a:t>
            </a:r>
          </a:p>
        </p:txBody>
      </p:sp>
    </p:spTree>
    <p:extLst>
      <p:ext uri="{BB962C8B-B14F-4D97-AF65-F5344CB8AC3E}">
        <p14:creationId xmlns:p14="http://schemas.microsoft.com/office/powerpoint/2010/main" val="326153801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F73809-002C-44F6-A20A-69B0AAE784D6}"/>
              </a:ext>
            </a:extLst>
          </p:cNvPr>
          <p:cNvSpPr txBox="1"/>
          <p:nvPr/>
        </p:nvSpPr>
        <p:spPr>
          <a:xfrm>
            <a:off x="629478" y="3059668"/>
            <a:ext cx="10933044" cy="369332"/>
          </a:xfrm>
          <a:prstGeom prst="rect">
            <a:avLst/>
          </a:prstGeom>
          <a:noFill/>
        </p:spPr>
        <p:txBody>
          <a:bodyPr wrap="square">
            <a:spAutoFit/>
          </a:bodyPr>
          <a:lstStyle/>
          <a:p>
            <a:r>
              <a:rPr lang="en-US" dirty="0"/>
              <a:t>All other volume type references:  https://v1-19.docs.kubernetes.io/docs/concepts/storage/volumes/</a:t>
            </a:r>
          </a:p>
        </p:txBody>
      </p:sp>
    </p:spTree>
    <p:extLst>
      <p:ext uri="{BB962C8B-B14F-4D97-AF65-F5344CB8AC3E}">
        <p14:creationId xmlns:p14="http://schemas.microsoft.com/office/powerpoint/2010/main" val="1805419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We can only use local storage.</a:t>
            </a:r>
          </a:p>
          <a:p>
            <a:r>
              <a:rPr lang="en-US" dirty="0"/>
              <a:t>We can’t use NFS, GCEP, AWS EBS, iSCSI etc.</a:t>
            </a:r>
          </a:p>
        </p:txBody>
      </p:sp>
      <p:pic>
        <p:nvPicPr>
          <p:cNvPr id="5" name="Graphic 4">
            <a:extLst>
              <a:ext uri="{FF2B5EF4-FFF2-40B4-BE49-F238E27FC236}">
                <a16:creationId xmlns:a16="http://schemas.microsoft.com/office/drawing/2014/main" id="{C416CB19-F6F8-4B57-8708-2B71342C75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848" y="3796749"/>
            <a:ext cx="2378914" cy="2378914"/>
          </a:xfrm>
          <a:prstGeom prst="rect">
            <a:avLst/>
          </a:prstGeom>
        </p:spPr>
      </p:pic>
      <p:pic>
        <p:nvPicPr>
          <p:cNvPr id="7" name="Picture 6">
            <a:extLst>
              <a:ext uri="{FF2B5EF4-FFF2-40B4-BE49-F238E27FC236}">
                <a16:creationId xmlns:a16="http://schemas.microsoft.com/office/drawing/2014/main" id="{52C0F411-13E8-45FB-98AE-8618784EFA33}"/>
              </a:ext>
            </a:extLst>
          </p:cNvPr>
          <p:cNvPicPr>
            <a:picLocks noChangeAspect="1"/>
          </p:cNvPicPr>
          <p:nvPr/>
        </p:nvPicPr>
        <p:blipFill>
          <a:blip r:embed="rId4"/>
          <a:stretch>
            <a:fillRect/>
          </a:stretch>
        </p:blipFill>
        <p:spPr>
          <a:xfrm>
            <a:off x="5477645" y="3709881"/>
            <a:ext cx="2141088" cy="822266"/>
          </a:xfrm>
          <a:prstGeom prst="rect">
            <a:avLst/>
          </a:prstGeom>
        </p:spPr>
      </p:pic>
      <p:pic>
        <p:nvPicPr>
          <p:cNvPr id="9" name="Picture 8">
            <a:extLst>
              <a:ext uri="{FF2B5EF4-FFF2-40B4-BE49-F238E27FC236}">
                <a16:creationId xmlns:a16="http://schemas.microsoft.com/office/drawing/2014/main" id="{50C7F776-8C19-46A4-B92C-C3B72FFAEDDE}"/>
              </a:ext>
            </a:extLst>
          </p:cNvPr>
          <p:cNvPicPr>
            <a:picLocks noChangeAspect="1"/>
          </p:cNvPicPr>
          <p:nvPr/>
        </p:nvPicPr>
        <p:blipFill>
          <a:blip r:embed="rId5"/>
          <a:stretch>
            <a:fillRect/>
          </a:stretch>
        </p:blipFill>
        <p:spPr>
          <a:xfrm>
            <a:off x="4216660" y="5180777"/>
            <a:ext cx="1572751" cy="943651"/>
          </a:xfrm>
          <a:prstGeom prst="rect">
            <a:avLst/>
          </a:prstGeom>
        </p:spPr>
      </p:pic>
      <p:pic>
        <p:nvPicPr>
          <p:cNvPr id="11" name="Picture 10">
            <a:extLst>
              <a:ext uri="{FF2B5EF4-FFF2-40B4-BE49-F238E27FC236}">
                <a16:creationId xmlns:a16="http://schemas.microsoft.com/office/drawing/2014/main" id="{8CC1E860-6164-4C62-82A2-1215AB7A67D8}"/>
              </a:ext>
            </a:extLst>
          </p:cNvPr>
          <p:cNvPicPr>
            <a:picLocks noChangeAspect="1"/>
          </p:cNvPicPr>
          <p:nvPr/>
        </p:nvPicPr>
        <p:blipFill>
          <a:blip r:embed="rId6"/>
          <a:stretch>
            <a:fillRect/>
          </a:stretch>
        </p:blipFill>
        <p:spPr>
          <a:xfrm>
            <a:off x="6652591" y="4652063"/>
            <a:ext cx="2581957" cy="1721305"/>
          </a:xfrm>
          <a:prstGeom prst="rect">
            <a:avLst/>
          </a:prstGeom>
        </p:spPr>
      </p:pic>
    </p:spTree>
    <p:extLst>
      <p:ext uri="{BB962C8B-B14F-4D97-AF65-F5344CB8AC3E}">
        <p14:creationId xmlns:p14="http://schemas.microsoft.com/office/powerpoint/2010/main" val="132868937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F915E9-A6A8-4399-ADD3-76110F6BD734}"/>
              </a:ext>
            </a:extLst>
          </p:cNvPr>
          <p:cNvSpPr txBox="1"/>
          <p:nvPr/>
        </p:nvSpPr>
        <p:spPr>
          <a:xfrm>
            <a:off x="755373" y="924342"/>
            <a:ext cx="8799444" cy="3416320"/>
          </a:xfrm>
          <a:prstGeom prst="rect">
            <a:avLst/>
          </a:prstGeom>
          <a:noFill/>
        </p:spPr>
        <p:txBody>
          <a:bodyPr wrap="square">
            <a:spAutoFit/>
          </a:bodyPr>
          <a:lstStyle/>
          <a:p>
            <a:pPr algn="l" fontAlgn="base"/>
            <a:r>
              <a:rPr lang="en-US" b="1" i="0" dirty="0">
                <a:solidFill>
                  <a:srgbClr val="242729"/>
                </a:solidFill>
                <a:effectLst/>
                <a:latin typeface="inherit"/>
              </a:rPr>
              <a:t>PersistentVolumes</a:t>
            </a:r>
            <a:r>
              <a:rPr lang="en-US" b="0" i="0" dirty="0">
                <a:solidFill>
                  <a:srgbClr val="242729"/>
                </a:solidFill>
                <a:effectLst/>
                <a:latin typeface="-apple-system"/>
              </a:rPr>
              <a:t> and </a:t>
            </a:r>
            <a:r>
              <a:rPr lang="en-US" b="1" i="0" dirty="0">
                <a:solidFill>
                  <a:srgbClr val="242729"/>
                </a:solidFill>
                <a:effectLst/>
                <a:latin typeface="inherit"/>
              </a:rPr>
              <a:t>PersistentVolumeClaims</a:t>
            </a:r>
            <a:r>
              <a:rPr lang="en-US" b="0" i="0" dirty="0">
                <a:solidFill>
                  <a:srgbClr val="242729"/>
                </a:solidFill>
                <a:effectLst/>
                <a:latin typeface="-apple-system"/>
              </a:rPr>
              <a:t> makes it easy to obtain persistent storage </a:t>
            </a:r>
            <a:r>
              <a:rPr lang="en-US" b="1" i="0" dirty="0">
                <a:solidFill>
                  <a:srgbClr val="242729"/>
                </a:solidFill>
                <a:effectLst/>
                <a:latin typeface="-apple-system"/>
              </a:rPr>
              <a:t>without the developer having to deal with the actual storage technology used underneath</a:t>
            </a:r>
            <a:r>
              <a:rPr lang="en-US" b="0" i="0" dirty="0">
                <a:solidFill>
                  <a:srgbClr val="242729"/>
                </a:solidFill>
                <a:effectLst/>
                <a:latin typeface="-apple-system"/>
              </a:rPr>
              <a:t>. But this still requires a cluster administrator to </a:t>
            </a:r>
            <a:r>
              <a:rPr lang="en-US" b="1" i="0" dirty="0">
                <a:solidFill>
                  <a:srgbClr val="242729"/>
                </a:solidFill>
                <a:effectLst/>
                <a:latin typeface="inherit"/>
              </a:rPr>
              <a:t>provision</a:t>
            </a:r>
            <a:r>
              <a:rPr lang="en-US" b="0" i="0" dirty="0">
                <a:solidFill>
                  <a:srgbClr val="242729"/>
                </a:solidFill>
                <a:effectLst/>
                <a:latin typeface="-apple-system"/>
              </a:rPr>
              <a:t> the actual storage up front. You think, </a:t>
            </a:r>
            <a:r>
              <a:rPr lang="en-US" b="1" i="0" dirty="0">
                <a:solidFill>
                  <a:srgbClr val="242729"/>
                </a:solidFill>
                <a:effectLst/>
                <a:latin typeface="inherit"/>
              </a:rPr>
              <a:t>PersistentVolumes</a:t>
            </a:r>
            <a:r>
              <a:rPr lang="en-US" b="0" i="0" dirty="0">
                <a:solidFill>
                  <a:srgbClr val="242729"/>
                </a:solidFill>
                <a:effectLst/>
                <a:latin typeface="-apple-system"/>
              </a:rPr>
              <a:t> have to been created, but It don't has to be like that all time. Luckily, Kubernetes can also perform this job automatically through </a:t>
            </a:r>
            <a:r>
              <a:rPr lang="en-US" b="1" i="0" dirty="0">
                <a:solidFill>
                  <a:srgbClr val="242729"/>
                </a:solidFill>
                <a:effectLst/>
                <a:latin typeface="inherit"/>
              </a:rPr>
              <a:t>dynamic provisioning of PersistentVolumes.</a:t>
            </a:r>
            <a:br>
              <a:rPr lang="en-US" b="1" i="0" dirty="0">
                <a:solidFill>
                  <a:srgbClr val="242729"/>
                </a:solidFill>
                <a:effectLst/>
                <a:latin typeface="inherit"/>
              </a:rPr>
            </a:br>
            <a:endParaRPr lang="en-US" b="0" i="0" dirty="0">
              <a:solidFill>
                <a:srgbClr val="242729"/>
              </a:solidFill>
              <a:effectLst/>
              <a:latin typeface="-apple-system"/>
            </a:endParaRPr>
          </a:p>
          <a:p>
            <a:pPr algn="l" fontAlgn="base"/>
            <a:r>
              <a:rPr lang="en-US" b="0" i="0" dirty="0">
                <a:solidFill>
                  <a:srgbClr val="242729"/>
                </a:solidFill>
                <a:effectLst/>
                <a:latin typeface="-apple-system"/>
              </a:rPr>
              <a:t>The cluster admin, instead of creating PersistentVolumes, can deploy a </a:t>
            </a:r>
            <a:r>
              <a:rPr lang="en-US" b="1" i="0" dirty="0">
                <a:solidFill>
                  <a:srgbClr val="242729"/>
                </a:solidFill>
                <a:effectLst/>
                <a:latin typeface="inherit"/>
              </a:rPr>
              <a:t>PersistentVolume provisioner</a:t>
            </a:r>
            <a:r>
              <a:rPr lang="en-US" b="0" i="0" dirty="0">
                <a:solidFill>
                  <a:srgbClr val="242729"/>
                </a:solidFill>
                <a:effectLst/>
                <a:latin typeface="-apple-system"/>
              </a:rPr>
              <a:t> and define one or more </a:t>
            </a:r>
            <a:r>
              <a:rPr lang="en-US" b="1" i="0" dirty="0">
                <a:solidFill>
                  <a:srgbClr val="242729"/>
                </a:solidFill>
                <a:effectLst/>
                <a:latin typeface="inherit"/>
              </a:rPr>
              <a:t>StorageClass</a:t>
            </a:r>
            <a:r>
              <a:rPr lang="en-US" b="0" i="0" dirty="0">
                <a:solidFill>
                  <a:srgbClr val="242729"/>
                </a:solidFill>
                <a:effectLst/>
                <a:latin typeface="-apple-system"/>
              </a:rPr>
              <a:t> objects to let users choose what type of </a:t>
            </a:r>
            <a:r>
              <a:rPr lang="en-US" b="1" i="0" dirty="0">
                <a:solidFill>
                  <a:srgbClr val="242729"/>
                </a:solidFill>
                <a:effectLst/>
                <a:latin typeface="inherit"/>
              </a:rPr>
              <a:t>PersistentVolume</a:t>
            </a:r>
            <a:r>
              <a:rPr lang="en-US" b="0" i="0" dirty="0">
                <a:solidFill>
                  <a:srgbClr val="242729"/>
                </a:solidFill>
                <a:effectLst/>
                <a:latin typeface="-apple-system"/>
              </a:rPr>
              <a:t> they want. The users can refer to the </a:t>
            </a:r>
            <a:r>
              <a:rPr lang="en-US" b="1" i="0" dirty="0">
                <a:solidFill>
                  <a:srgbClr val="242729"/>
                </a:solidFill>
                <a:effectLst/>
                <a:latin typeface="inherit"/>
              </a:rPr>
              <a:t>StorageClass</a:t>
            </a:r>
            <a:r>
              <a:rPr lang="en-US" b="0" i="0" dirty="0">
                <a:solidFill>
                  <a:srgbClr val="242729"/>
                </a:solidFill>
                <a:effectLst/>
                <a:latin typeface="-apple-system"/>
              </a:rPr>
              <a:t> in their </a:t>
            </a:r>
            <a:r>
              <a:rPr lang="en-US" b="1" i="0" dirty="0">
                <a:solidFill>
                  <a:srgbClr val="242729"/>
                </a:solidFill>
                <a:effectLst/>
                <a:latin typeface="inherit"/>
              </a:rPr>
              <a:t>PersistentVolumeClaims</a:t>
            </a:r>
            <a:r>
              <a:rPr lang="en-US" b="0" i="0" dirty="0">
                <a:solidFill>
                  <a:srgbClr val="242729"/>
                </a:solidFill>
                <a:effectLst/>
                <a:latin typeface="-apple-system"/>
              </a:rPr>
              <a:t> and the provisioner will take that into account when provisioning the persistent storage.</a:t>
            </a:r>
          </a:p>
        </p:txBody>
      </p:sp>
    </p:spTree>
    <p:extLst>
      <p:ext uri="{BB962C8B-B14F-4D97-AF65-F5344CB8AC3E}">
        <p14:creationId xmlns:p14="http://schemas.microsoft.com/office/powerpoint/2010/main" val="26649369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33386-D6CC-4335-83E4-281C275D1089}"/>
              </a:ext>
            </a:extLst>
          </p:cNvPr>
          <p:cNvSpPr>
            <a:spLocks noGrp="1"/>
          </p:cNvSpPr>
          <p:nvPr>
            <p:ph type="title"/>
          </p:nvPr>
        </p:nvSpPr>
        <p:spPr/>
        <p:txBody>
          <a:bodyPr/>
          <a:lstStyle/>
          <a:p>
            <a:r>
              <a:rPr lang="en-US" dirty="0"/>
              <a:t>Azure disk as backend volume</a:t>
            </a:r>
          </a:p>
        </p:txBody>
      </p:sp>
      <p:sp>
        <p:nvSpPr>
          <p:cNvPr id="3" name="Content Placeholder 2">
            <a:extLst>
              <a:ext uri="{FF2B5EF4-FFF2-40B4-BE49-F238E27FC236}">
                <a16:creationId xmlns:a16="http://schemas.microsoft.com/office/drawing/2014/main" id="{60F240C0-FECB-4EBF-80E4-89F0FFC4B08F}"/>
              </a:ext>
            </a:extLst>
          </p:cNvPr>
          <p:cNvSpPr>
            <a:spLocks noGrp="1"/>
          </p:cNvSpPr>
          <p:nvPr>
            <p:ph idx="1"/>
          </p:nvPr>
        </p:nvSpPr>
        <p:spPr/>
        <p:txBody>
          <a:bodyPr/>
          <a:lstStyle/>
          <a:p>
            <a:r>
              <a:rPr lang="en-US" dirty="0"/>
              <a:t>$ az aks show --resource-group K8-RG --name K8-cluster --query nodeResourceGroup -o tsv</a:t>
            </a:r>
            <a:br>
              <a:rPr lang="en-US" dirty="0"/>
            </a:br>
            <a:r>
              <a:rPr lang="en-US" dirty="0"/>
              <a:t>Output </a:t>
            </a:r>
            <a:r>
              <a:rPr lang="en-US" dirty="0">
                <a:sym typeface="Wingdings" panose="05000000000000000000" pitchFamily="2" charset="2"/>
              </a:rPr>
              <a:t> _______Node_Resource_Group_Name_______</a:t>
            </a:r>
          </a:p>
          <a:p>
            <a:r>
              <a:rPr lang="en-US" dirty="0">
                <a:sym typeface="Wingdings" panose="05000000000000000000" pitchFamily="2" charset="2"/>
              </a:rPr>
              <a:t>az disk create \</a:t>
            </a:r>
            <a:br>
              <a:rPr lang="en-US" dirty="0">
                <a:sym typeface="Wingdings" panose="05000000000000000000" pitchFamily="2" charset="2"/>
              </a:rPr>
            </a:br>
            <a:r>
              <a:rPr lang="en-US" dirty="0">
                <a:sym typeface="Wingdings" panose="05000000000000000000" pitchFamily="2" charset="2"/>
              </a:rPr>
              <a:t>--resource-group _Node_Resource_Group_Name_From_Previous_Command_\</a:t>
            </a:r>
            <a:br>
              <a:rPr lang="en-US" dirty="0">
                <a:sym typeface="Wingdings" panose="05000000000000000000" pitchFamily="2" charset="2"/>
              </a:rPr>
            </a:br>
            <a:r>
              <a:rPr lang="en-US" dirty="0">
                <a:sym typeface="Wingdings" panose="05000000000000000000" pitchFamily="2" charset="2"/>
              </a:rPr>
              <a:t>--name _Azure_Disk_Name_Here_ \</a:t>
            </a:r>
            <a:br>
              <a:rPr lang="en-US" dirty="0">
                <a:sym typeface="Wingdings" panose="05000000000000000000" pitchFamily="2" charset="2"/>
              </a:rPr>
            </a:br>
            <a:r>
              <a:rPr lang="en-US" dirty="0">
                <a:sym typeface="Wingdings" panose="05000000000000000000" pitchFamily="2" charset="2"/>
              </a:rPr>
              <a:t>--size-</a:t>
            </a:r>
            <a:r>
              <a:rPr lang="en-US" dirty="0" err="1">
                <a:sym typeface="Wingdings" panose="05000000000000000000" pitchFamily="2" charset="2"/>
              </a:rPr>
              <a:t>gb</a:t>
            </a:r>
            <a:r>
              <a:rPr lang="en-US" dirty="0">
                <a:sym typeface="Wingdings" panose="05000000000000000000" pitchFamily="2" charset="2"/>
              </a:rPr>
              <a:t> _Size_Here_In_GB_ \</a:t>
            </a:r>
            <a:br>
              <a:rPr lang="en-US" dirty="0">
                <a:sym typeface="Wingdings" panose="05000000000000000000" pitchFamily="2" charset="2"/>
              </a:rPr>
            </a:br>
            <a:r>
              <a:rPr lang="en-US" dirty="0">
                <a:sym typeface="Wingdings" panose="05000000000000000000" pitchFamily="2" charset="2"/>
              </a:rPr>
              <a:t>--query id --output tsv</a:t>
            </a:r>
            <a:br>
              <a:rPr lang="en-US" dirty="0">
                <a:sym typeface="Wingdings" panose="05000000000000000000" pitchFamily="2" charset="2"/>
              </a:rPr>
            </a:br>
            <a:r>
              <a:rPr lang="en-US" dirty="0">
                <a:sym typeface="Wingdings" panose="05000000000000000000" pitchFamily="2" charset="2"/>
              </a:rPr>
              <a:t>Output  </a:t>
            </a:r>
            <a:r>
              <a:rPr lang="en-US" b="0" i="0" dirty="0">
                <a:solidFill>
                  <a:srgbClr val="171717"/>
                </a:solidFill>
                <a:effectLst/>
                <a:latin typeface="SFMono-Regular"/>
              </a:rPr>
              <a:t>/subscriptions/&lt;subscriptionID&gt;/resourceGroups/MC_myAKSCluster_myAKSCluster_eastus/providers/Microsoft.Compute/disks/myAKSDisk</a:t>
            </a:r>
            <a:endParaRPr lang="en-US" dirty="0">
              <a:sym typeface="Wingdings" panose="05000000000000000000" pitchFamily="2" charset="2"/>
            </a:endParaRPr>
          </a:p>
          <a:p>
            <a:endParaRPr lang="en-US" dirty="0"/>
          </a:p>
        </p:txBody>
      </p:sp>
    </p:spTree>
    <p:extLst>
      <p:ext uri="{BB962C8B-B14F-4D97-AF65-F5344CB8AC3E}">
        <p14:creationId xmlns:p14="http://schemas.microsoft.com/office/powerpoint/2010/main" val="2896146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65CFA9-CD62-4404-BC67-B37B0DD9E030}"/>
              </a:ext>
            </a:extLst>
          </p:cNvPr>
          <p:cNvPicPr>
            <a:picLocks noChangeAspect="1"/>
          </p:cNvPicPr>
          <p:nvPr/>
        </p:nvPicPr>
        <p:blipFill>
          <a:blip r:embed="rId2"/>
          <a:stretch>
            <a:fillRect/>
          </a:stretch>
        </p:blipFill>
        <p:spPr>
          <a:xfrm>
            <a:off x="0" y="15419"/>
            <a:ext cx="12192000" cy="6827161"/>
          </a:xfrm>
          <a:prstGeom prst="rect">
            <a:avLst/>
          </a:prstGeom>
        </p:spPr>
      </p:pic>
    </p:spTree>
    <p:extLst>
      <p:ext uri="{BB962C8B-B14F-4D97-AF65-F5344CB8AC3E}">
        <p14:creationId xmlns:p14="http://schemas.microsoft.com/office/powerpoint/2010/main" val="34875597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7AAD33-7699-4311-A8FE-5086953A7CC2}"/>
              </a:ext>
            </a:extLst>
          </p:cNvPr>
          <p:cNvSpPr txBox="1"/>
          <p:nvPr/>
        </p:nvSpPr>
        <p:spPr>
          <a:xfrm>
            <a:off x="450573" y="889843"/>
            <a:ext cx="11290853" cy="5078313"/>
          </a:xfrm>
          <a:prstGeom prst="rect">
            <a:avLst/>
          </a:prstGeom>
          <a:noFill/>
        </p:spPr>
        <p:txBody>
          <a:bodyPr wrap="square">
            <a:spAutoFit/>
          </a:bodyPr>
          <a:lstStyle/>
          <a:p>
            <a:r>
              <a:rPr lang="en-US" dirty="0"/>
              <a:t>apiVersion: v1</a:t>
            </a:r>
          </a:p>
          <a:p>
            <a:r>
              <a:rPr lang="en-US" dirty="0"/>
              <a:t>kind: Pod</a:t>
            </a:r>
          </a:p>
          <a:p>
            <a:r>
              <a:rPr lang="en-US" dirty="0"/>
              <a:t>metadata:</a:t>
            </a:r>
          </a:p>
          <a:p>
            <a:r>
              <a:rPr lang="en-US" dirty="0"/>
              <a:t>  name: nginx-pod</a:t>
            </a:r>
          </a:p>
          <a:p>
            <a:r>
              <a:rPr lang="en-US" dirty="0"/>
              <a:t>spec:</a:t>
            </a:r>
          </a:p>
          <a:p>
            <a:r>
              <a:rPr lang="en-US" dirty="0"/>
              <a:t>  containers:</a:t>
            </a:r>
          </a:p>
          <a:p>
            <a:r>
              <a:rPr lang="en-US" dirty="0"/>
              <a:t>  - image: nginx</a:t>
            </a:r>
          </a:p>
          <a:p>
            <a:r>
              <a:rPr lang="en-US" dirty="0"/>
              <a:t>    name: nginx-container</a:t>
            </a:r>
          </a:p>
          <a:p>
            <a:r>
              <a:rPr lang="en-US" dirty="0"/>
              <a:t>    volumeMounts:</a:t>
            </a:r>
          </a:p>
          <a:p>
            <a:r>
              <a:rPr lang="en-US" dirty="0"/>
              <a:t>      - name: azure</a:t>
            </a:r>
          </a:p>
          <a:p>
            <a:r>
              <a:rPr lang="en-US" dirty="0"/>
              <a:t>        mountPath: /usr/share/nginx/html</a:t>
            </a:r>
          </a:p>
          <a:p>
            <a:r>
              <a:rPr lang="en-US" dirty="0"/>
              <a:t>  volumes:</a:t>
            </a:r>
          </a:p>
          <a:p>
            <a:r>
              <a:rPr lang="en-US" dirty="0"/>
              <a:t>      - name: azure</a:t>
            </a:r>
          </a:p>
          <a:p>
            <a:r>
              <a:rPr lang="en-US" dirty="0"/>
              <a:t>        azureDisk:</a:t>
            </a:r>
          </a:p>
          <a:p>
            <a:r>
              <a:rPr lang="en-US" dirty="0"/>
              <a:t>          kind: Managed</a:t>
            </a:r>
          </a:p>
          <a:p>
            <a:r>
              <a:rPr lang="en-US" dirty="0"/>
              <a:t>          diskName: K8-disk</a:t>
            </a:r>
          </a:p>
          <a:p>
            <a:r>
              <a:rPr lang="en-US" dirty="0"/>
              <a:t>          diskURI: /subscriptions/b6b64038-b80a-48e1-b535-8547feb7bbd1/resourceGroups/MC_K8_k8_uaenorth/providers/Microsoft.Compute/disks/K8-disk</a:t>
            </a:r>
          </a:p>
        </p:txBody>
      </p:sp>
    </p:spTree>
    <p:extLst>
      <p:ext uri="{BB962C8B-B14F-4D97-AF65-F5344CB8AC3E}">
        <p14:creationId xmlns:p14="http://schemas.microsoft.com/office/powerpoint/2010/main" val="29859507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120D36-BB16-4363-9A33-9606A7503205}"/>
              </a:ext>
            </a:extLst>
          </p:cNvPr>
          <p:cNvPicPr>
            <a:picLocks noChangeAspect="1"/>
          </p:cNvPicPr>
          <p:nvPr/>
        </p:nvPicPr>
        <p:blipFill>
          <a:blip r:embed="rId2"/>
          <a:stretch>
            <a:fillRect/>
          </a:stretch>
        </p:blipFill>
        <p:spPr>
          <a:xfrm>
            <a:off x="0" y="3372"/>
            <a:ext cx="12192000" cy="6851256"/>
          </a:xfrm>
          <a:prstGeom prst="rect">
            <a:avLst/>
          </a:prstGeom>
        </p:spPr>
      </p:pic>
    </p:spTree>
    <p:extLst>
      <p:ext uri="{BB962C8B-B14F-4D97-AF65-F5344CB8AC3E}">
        <p14:creationId xmlns:p14="http://schemas.microsoft.com/office/powerpoint/2010/main" val="7873324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FE14D-03AB-4F96-B42F-D817EF0928FD}"/>
              </a:ext>
            </a:extLst>
          </p:cNvPr>
          <p:cNvPicPr>
            <a:picLocks noChangeAspect="1"/>
          </p:cNvPicPr>
          <p:nvPr/>
        </p:nvPicPr>
        <p:blipFill>
          <a:blip r:embed="rId2"/>
          <a:stretch>
            <a:fillRect/>
          </a:stretch>
        </p:blipFill>
        <p:spPr>
          <a:xfrm>
            <a:off x="32491" y="0"/>
            <a:ext cx="12127017" cy="6858000"/>
          </a:xfrm>
          <a:prstGeom prst="rect">
            <a:avLst/>
          </a:prstGeom>
        </p:spPr>
      </p:pic>
    </p:spTree>
    <p:extLst>
      <p:ext uri="{BB962C8B-B14F-4D97-AF65-F5344CB8AC3E}">
        <p14:creationId xmlns:p14="http://schemas.microsoft.com/office/powerpoint/2010/main" val="302988932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1EC0B-2741-456F-B293-9B5D14F96567}"/>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83411487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64AEF2-1984-4DF3-AE44-D6CF1D0FD59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00041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9F248-05CE-4024-B2A7-EB66FD335857}"/>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30920660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B256C-2F82-47B7-87A6-5DCA1C5619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5698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Resilience (try to provide service even if something fails by creating new containers automatically).</a:t>
            </a:r>
          </a:p>
        </p:txBody>
      </p:sp>
      <p:pic>
        <p:nvPicPr>
          <p:cNvPr id="5" name="Picture 4">
            <a:extLst>
              <a:ext uri="{FF2B5EF4-FFF2-40B4-BE49-F238E27FC236}">
                <a16:creationId xmlns:a16="http://schemas.microsoft.com/office/drawing/2014/main" id="{A0FF2B5F-8146-45AA-B316-A1F223E98CD3}"/>
              </a:ext>
            </a:extLst>
          </p:cNvPr>
          <p:cNvPicPr>
            <a:picLocks noChangeAspect="1"/>
          </p:cNvPicPr>
          <p:nvPr/>
        </p:nvPicPr>
        <p:blipFill>
          <a:blip r:embed="rId2"/>
          <a:stretch>
            <a:fillRect/>
          </a:stretch>
        </p:blipFill>
        <p:spPr>
          <a:xfrm>
            <a:off x="1069848" y="3429000"/>
            <a:ext cx="2778716" cy="2778716"/>
          </a:xfrm>
          <a:prstGeom prst="rect">
            <a:avLst/>
          </a:prstGeom>
        </p:spPr>
      </p:pic>
    </p:spTree>
    <p:extLst>
      <p:ext uri="{BB962C8B-B14F-4D97-AF65-F5344CB8AC3E}">
        <p14:creationId xmlns:p14="http://schemas.microsoft.com/office/powerpoint/2010/main" val="342226856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4FDECF-CAAD-47A6-8940-DE8FDEA1BF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62941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C4D4B0-04A2-4CBA-B2CE-09ADBA3CFA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00685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ECA8CA-8C9C-4F85-B0A3-78718B1A04F3}"/>
              </a:ext>
            </a:extLst>
          </p:cNvPr>
          <p:cNvSpPr txBox="1"/>
          <p:nvPr/>
        </p:nvSpPr>
        <p:spPr>
          <a:xfrm>
            <a:off x="2060713" y="3244334"/>
            <a:ext cx="8070574" cy="369332"/>
          </a:xfrm>
          <a:prstGeom prst="rect">
            <a:avLst/>
          </a:prstGeom>
          <a:noFill/>
        </p:spPr>
        <p:txBody>
          <a:bodyPr wrap="square">
            <a:spAutoFit/>
          </a:bodyPr>
          <a:lstStyle/>
          <a:p>
            <a:r>
              <a:rPr lang="en-US" dirty="0"/>
              <a:t>Reference: https://docs.microsoft.com/en-us/azure/aks/azure-disk-volume</a:t>
            </a:r>
          </a:p>
        </p:txBody>
      </p:sp>
    </p:spTree>
    <p:extLst>
      <p:ext uri="{BB962C8B-B14F-4D97-AF65-F5344CB8AC3E}">
        <p14:creationId xmlns:p14="http://schemas.microsoft.com/office/powerpoint/2010/main" val="134248487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299973-D648-433E-B8C6-8970EFE8622E}"/>
              </a:ext>
            </a:extLst>
          </p:cNvPr>
          <p:cNvPicPr>
            <a:picLocks noChangeAspect="1"/>
          </p:cNvPicPr>
          <p:nvPr/>
        </p:nvPicPr>
        <p:blipFill>
          <a:blip r:embed="rId2"/>
          <a:stretch>
            <a:fillRect/>
          </a:stretch>
        </p:blipFill>
        <p:spPr>
          <a:xfrm>
            <a:off x="8675" y="0"/>
            <a:ext cx="12174649" cy="6858000"/>
          </a:xfrm>
          <a:prstGeom prst="rect">
            <a:avLst/>
          </a:prstGeom>
        </p:spPr>
      </p:pic>
    </p:spTree>
    <p:extLst>
      <p:ext uri="{BB962C8B-B14F-4D97-AF65-F5344CB8AC3E}">
        <p14:creationId xmlns:p14="http://schemas.microsoft.com/office/powerpoint/2010/main" val="411890465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9CE92B-66D3-47A3-B3B3-45094200DC2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59843338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7C65F0-F6AA-43B2-A2D1-160AAFC566D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0880670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3B84F-3BE0-430F-A7AF-D691396F7F34}"/>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31770608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394453-3B87-4817-BA63-7BCB1261A3A4}"/>
              </a:ext>
            </a:extLst>
          </p:cNvPr>
          <p:cNvSpPr txBox="1"/>
          <p:nvPr/>
        </p:nvSpPr>
        <p:spPr>
          <a:xfrm>
            <a:off x="2365513" y="3059668"/>
            <a:ext cx="7460974" cy="369332"/>
          </a:xfrm>
          <a:prstGeom prst="rect">
            <a:avLst/>
          </a:prstGeom>
          <a:noFill/>
        </p:spPr>
        <p:txBody>
          <a:bodyPr wrap="square">
            <a:spAutoFit/>
          </a:bodyPr>
          <a:lstStyle/>
          <a:p>
            <a:r>
              <a:rPr lang="en-US" dirty="0"/>
              <a:t>https://docs.microsoft.com/en-us/azure/aks/azure-disks-dynamic-pv</a:t>
            </a:r>
          </a:p>
        </p:txBody>
      </p:sp>
    </p:spTree>
    <p:extLst>
      <p:ext uri="{BB962C8B-B14F-4D97-AF65-F5344CB8AC3E}">
        <p14:creationId xmlns:p14="http://schemas.microsoft.com/office/powerpoint/2010/main" val="114361526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2C5D6-154C-4BAC-8541-08F6BF578404}"/>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289771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A21B66-D3A0-43B3-A5FB-9F0046AFDCC9}"/>
              </a:ext>
            </a:extLst>
          </p:cNvPr>
          <p:cNvPicPr>
            <a:picLocks noChangeAspect="1"/>
          </p:cNvPicPr>
          <p:nvPr/>
        </p:nvPicPr>
        <p:blipFill>
          <a:blip r:embed="rId2"/>
          <a:stretch>
            <a:fillRect/>
          </a:stretch>
        </p:blipFill>
        <p:spPr>
          <a:xfrm>
            <a:off x="8675" y="0"/>
            <a:ext cx="12174649" cy="6858000"/>
          </a:xfrm>
          <a:prstGeom prst="rect">
            <a:avLst/>
          </a:prstGeom>
        </p:spPr>
      </p:pic>
    </p:spTree>
    <p:extLst>
      <p:ext uri="{BB962C8B-B14F-4D97-AF65-F5344CB8AC3E}">
        <p14:creationId xmlns:p14="http://schemas.microsoft.com/office/powerpoint/2010/main" val="1190181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fontScale="92500" lnSpcReduction="10000"/>
          </a:bodyPr>
          <a:lstStyle/>
          <a:p>
            <a:r>
              <a:rPr lang="en-US" dirty="0"/>
              <a:t>No Service discovery.</a:t>
            </a:r>
          </a:p>
          <a:p>
            <a:r>
              <a:rPr lang="en-US" dirty="0"/>
              <a:t>Different services can easily communicate with each other, this helps in the microservice architecture.</a:t>
            </a:r>
          </a:p>
        </p:txBody>
      </p:sp>
      <p:pic>
        <p:nvPicPr>
          <p:cNvPr id="5" name="Picture 4">
            <a:extLst>
              <a:ext uri="{FF2B5EF4-FFF2-40B4-BE49-F238E27FC236}">
                <a16:creationId xmlns:a16="http://schemas.microsoft.com/office/drawing/2014/main" id="{66A224C8-12F3-4735-9100-70DAD85662A0}"/>
              </a:ext>
            </a:extLst>
          </p:cNvPr>
          <p:cNvPicPr>
            <a:picLocks noChangeAspect="1"/>
          </p:cNvPicPr>
          <p:nvPr/>
        </p:nvPicPr>
        <p:blipFill>
          <a:blip r:embed="rId2"/>
          <a:stretch>
            <a:fillRect/>
          </a:stretch>
        </p:blipFill>
        <p:spPr>
          <a:xfrm>
            <a:off x="1069848" y="3420721"/>
            <a:ext cx="3692732" cy="2686607"/>
          </a:xfrm>
          <a:prstGeom prst="rect">
            <a:avLst/>
          </a:prstGeom>
        </p:spPr>
      </p:pic>
    </p:spTree>
    <p:extLst>
      <p:ext uri="{BB962C8B-B14F-4D97-AF65-F5344CB8AC3E}">
        <p14:creationId xmlns:p14="http://schemas.microsoft.com/office/powerpoint/2010/main" val="402613213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79E55-4DC9-4102-9A09-742DC760EC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64935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1D565-521B-4F11-AFD0-B6BC7F7E8F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971518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814E9-421D-4FE6-818B-5F6CC64B56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510826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385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52FE5-8ECB-4A14-A6FC-0A01D32804A4}"/>
              </a:ext>
            </a:extLst>
          </p:cNvPr>
          <p:cNvPicPr>
            <a:picLocks noChangeAspect="1"/>
          </p:cNvPicPr>
          <p:nvPr/>
        </p:nvPicPr>
        <p:blipFill>
          <a:blip r:embed="rId2"/>
          <a:stretch>
            <a:fillRect/>
          </a:stretch>
        </p:blipFill>
        <p:spPr>
          <a:xfrm>
            <a:off x="331304" y="402534"/>
            <a:ext cx="9775323" cy="6052932"/>
          </a:xfrm>
          <a:prstGeom prst="rect">
            <a:avLst/>
          </a:prstGeom>
        </p:spPr>
      </p:pic>
    </p:spTree>
    <p:extLst>
      <p:ext uri="{BB962C8B-B14F-4D97-AF65-F5344CB8AC3E}">
        <p14:creationId xmlns:p14="http://schemas.microsoft.com/office/powerpoint/2010/main" val="30456475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C80F8E-B970-46D1-B9AE-6AFA5A011890}"/>
              </a:ext>
            </a:extLst>
          </p:cNvPr>
          <p:cNvPicPr>
            <a:picLocks noChangeAspect="1"/>
          </p:cNvPicPr>
          <p:nvPr/>
        </p:nvPicPr>
        <p:blipFill>
          <a:blip r:embed="rId2"/>
          <a:stretch>
            <a:fillRect/>
          </a:stretch>
        </p:blipFill>
        <p:spPr>
          <a:xfrm>
            <a:off x="265043" y="269498"/>
            <a:ext cx="10089839" cy="6319004"/>
          </a:xfrm>
          <a:prstGeom prst="rect">
            <a:avLst/>
          </a:prstGeom>
        </p:spPr>
      </p:pic>
    </p:spTree>
    <p:extLst>
      <p:ext uri="{BB962C8B-B14F-4D97-AF65-F5344CB8AC3E}">
        <p14:creationId xmlns:p14="http://schemas.microsoft.com/office/powerpoint/2010/main" val="14827167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03790-57C5-4697-91BF-967293BE4809}"/>
              </a:ext>
            </a:extLst>
          </p:cNvPr>
          <p:cNvPicPr>
            <a:picLocks noChangeAspect="1"/>
          </p:cNvPicPr>
          <p:nvPr/>
        </p:nvPicPr>
        <p:blipFill>
          <a:blip r:embed="rId2"/>
          <a:stretch>
            <a:fillRect/>
          </a:stretch>
        </p:blipFill>
        <p:spPr>
          <a:xfrm>
            <a:off x="300555" y="580867"/>
            <a:ext cx="10794184" cy="5696266"/>
          </a:xfrm>
          <a:prstGeom prst="rect">
            <a:avLst/>
          </a:prstGeom>
        </p:spPr>
      </p:pic>
    </p:spTree>
    <p:extLst>
      <p:ext uri="{BB962C8B-B14F-4D97-AF65-F5344CB8AC3E}">
        <p14:creationId xmlns:p14="http://schemas.microsoft.com/office/powerpoint/2010/main" val="20742615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C72361-6BCB-4858-922F-0494ACEB5481}"/>
              </a:ext>
            </a:extLst>
          </p:cNvPr>
          <p:cNvPicPr>
            <a:picLocks noChangeAspect="1"/>
          </p:cNvPicPr>
          <p:nvPr/>
        </p:nvPicPr>
        <p:blipFill>
          <a:blip r:embed="rId2"/>
          <a:stretch>
            <a:fillRect/>
          </a:stretch>
        </p:blipFill>
        <p:spPr>
          <a:xfrm>
            <a:off x="399044" y="533754"/>
            <a:ext cx="10348469" cy="5790492"/>
          </a:xfrm>
          <a:prstGeom prst="rect">
            <a:avLst/>
          </a:prstGeom>
        </p:spPr>
      </p:pic>
    </p:spTree>
    <p:extLst>
      <p:ext uri="{BB962C8B-B14F-4D97-AF65-F5344CB8AC3E}">
        <p14:creationId xmlns:p14="http://schemas.microsoft.com/office/powerpoint/2010/main" val="10707684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CED97-E9EA-4CCB-B565-0489ED92D6C9}"/>
              </a:ext>
            </a:extLst>
          </p:cNvPr>
          <p:cNvPicPr>
            <a:picLocks noChangeAspect="1"/>
          </p:cNvPicPr>
          <p:nvPr/>
        </p:nvPicPr>
        <p:blipFill>
          <a:blip r:embed="rId2"/>
          <a:stretch>
            <a:fillRect/>
          </a:stretch>
        </p:blipFill>
        <p:spPr>
          <a:xfrm>
            <a:off x="450575" y="360391"/>
            <a:ext cx="9700764" cy="6137218"/>
          </a:xfrm>
          <a:prstGeom prst="rect">
            <a:avLst/>
          </a:prstGeom>
        </p:spPr>
      </p:pic>
    </p:spTree>
    <p:extLst>
      <p:ext uri="{BB962C8B-B14F-4D97-AF65-F5344CB8AC3E}">
        <p14:creationId xmlns:p14="http://schemas.microsoft.com/office/powerpoint/2010/main" val="23601263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FAF70-DCD1-4D9E-B09C-EA6F357E39CF}"/>
              </a:ext>
            </a:extLst>
          </p:cNvPr>
          <p:cNvPicPr>
            <a:picLocks noChangeAspect="1"/>
          </p:cNvPicPr>
          <p:nvPr/>
        </p:nvPicPr>
        <p:blipFill>
          <a:blip r:embed="rId2"/>
          <a:stretch>
            <a:fillRect/>
          </a:stretch>
        </p:blipFill>
        <p:spPr>
          <a:xfrm>
            <a:off x="494769" y="728870"/>
            <a:ext cx="10268858" cy="4730466"/>
          </a:xfrm>
          <a:prstGeom prst="rect">
            <a:avLst/>
          </a:prstGeom>
        </p:spPr>
      </p:pic>
    </p:spTree>
    <p:extLst>
      <p:ext uri="{BB962C8B-B14F-4D97-AF65-F5344CB8AC3E}">
        <p14:creationId xmlns:p14="http://schemas.microsoft.com/office/powerpoint/2010/main" val="3983063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b="0" i="0" dirty="0">
                <a:effectLst/>
                <a:latin typeface="Rockwell (Body)"/>
              </a:rPr>
              <a:t>Simplification of infrastructure, </a:t>
            </a:r>
            <a:r>
              <a:rPr lang="en-US" dirty="0">
                <a:latin typeface="Rockwell (Body)"/>
              </a:rPr>
              <a:t>w</a:t>
            </a:r>
            <a:r>
              <a:rPr lang="en-US" b="0" i="0" dirty="0">
                <a:effectLst/>
                <a:latin typeface="Rockwell (Body)"/>
              </a:rPr>
              <a:t>e want to schedule heavy-weight containers to high computing nodes/servers and light-weight containers to average computing nodes/servers automatically. </a:t>
            </a:r>
            <a:endParaRPr lang="en-US" dirty="0">
              <a:latin typeface="Rockwell (Body)"/>
            </a:endParaRPr>
          </a:p>
        </p:txBody>
      </p:sp>
      <p:pic>
        <p:nvPicPr>
          <p:cNvPr id="6" name="Picture 5">
            <a:extLst>
              <a:ext uri="{FF2B5EF4-FFF2-40B4-BE49-F238E27FC236}">
                <a16:creationId xmlns:a16="http://schemas.microsoft.com/office/drawing/2014/main" id="{6CE8BD10-E108-4660-961C-7954C432D714}"/>
              </a:ext>
            </a:extLst>
          </p:cNvPr>
          <p:cNvPicPr>
            <a:picLocks noChangeAspect="1"/>
          </p:cNvPicPr>
          <p:nvPr/>
        </p:nvPicPr>
        <p:blipFill>
          <a:blip r:embed="rId2"/>
          <a:stretch>
            <a:fillRect/>
          </a:stretch>
        </p:blipFill>
        <p:spPr>
          <a:xfrm>
            <a:off x="1069848" y="2877312"/>
            <a:ext cx="3773425" cy="3773425"/>
          </a:xfrm>
          <a:prstGeom prst="rect">
            <a:avLst/>
          </a:prstGeom>
        </p:spPr>
      </p:pic>
    </p:spTree>
    <p:extLst>
      <p:ext uri="{BB962C8B-B14F-4D97-AF65-F5344CB8AC3E}">
        <p14:creationId xmlns:p14="http://schemas.microsoft.com/office/powerpoint/2010/main" val="23285856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144AB1-D3BC-4C8F-B782-30C88AC0D8C9}"/>
              </a:ext>
            </a:extLst>
          </p:cNvPr>
          <p:cNvPicPr>
            <a:picLocks noChangeAspect="1"/>
          </p:cNvPicPr>
          <p:nvPr/>
        </p:nvPicPr>
        <p:blipFill>
          <a:blip r:embed="rId2"/>
          <a:stretch>
            <a:fillRect/>
          </a:stretch>
        </p:blipFill>
        <p:spPr>
          <a:xfrm>
            <a:off x="362822" y="609600"/>
            <a:ext cx="10100154" cy="4033245"/>
          </a:xfrm>
          <a:prstGeom prst="rect">
            <a:avLst/>
          </a:prstGeom>
        </p:spPr>
      </p:pic>
    </p:spTree>
    <p:extLst>
      <p:ext uri="{BB962C8B-B14F-4D97-AF65-F5344CB8AC3E}">
        <p14:creationId xmlns:p14="http://schemas.microsoft.com/office/powerpoint/2010/main" val="26299257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662FC-6B9F-4876-9147-6E7CB78D5F17}"/>
              </a:ext>
            </a:extLst>
          </p:cNvPr>
          <p:cNvPicPr>
            <a:picLocks noChangeAspect="1"/>
          </p:cNvPicPr>
          <p:nvPr/>
        </p:nvPicPr>
        <p:blipFill>
          <a:blip r:embed="rId2"/>
          <a:stretch>
            <a:fillRect/>
          </a:stretch>
        </p:blipFill>
        <p:spPr>
          <a:xfrm>
            <a:off x="530087" y="406844"/>
            <a:ext cx="9201944" cy="6044312"/>
          </a:xfrm>
          <a:prstGeom prst="rect">
            <a:avLst/>
          </a:prstGeom>
        </p:spPr>
      </p:pic>
    </p:spTree>
    <p:extLst>
      <p:ext uri="{BB962C8B-B14F-4D97-AF65-F5344CB8AC3E}">
        <p14:creationId xmlns:p14="http://schemas.microsoft.com/office/powerpoint/2010/main" val="275532524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58DD9D-FEE4-4C77-923A-6704BB78AE42}"/>
              </a:ext>
            </a:extLst>
          </p:cNvPr>
          <p:cNvPicPr>
            <a:picLocks noChangeAspect="1"/>
          </p:cNvPicPr>
          <p:nvPr/>
        </p:nvPicPr>
        <p:blipFill>
          <a:blip r:embed="rId2"/>
          <a:stretch>
            <a:fillRect/>
          </a:stretch>
        </p:blipFill>
        <p:spPr>
          <a:xfrm>
            <a:off x="477078" y="324884"/>
            <a:ext cx="9119319" cy="6208232"/>
          </a:xfrm>
          <a:prstGeom prst="rect">
            <a:avLst/>
          </a:prstGeom>
        </p:spPr>
      </p:pic>
    </p:spTree>
    <p:extLst>
      <p:ext uri="{BB962C8B-B14F-4D97-AF65-F5344CB8AC3E}">
        <p14:creationId xmlns:p14="http://schemas.microsoft.com/office/powerpoint/2010/main" val="2916150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E83021-8C2D-445B-A602-A0E06BBCCF67}"/>
              </a:ext>
            </a:extLst>
          </p:cNvPr>
          <p:cNvPicPr>
            <a:picLocks noChangeAspect="1"/>
          </p:cNvPicPr>
          <p:nvPr/>
        </p:nvPicPr>
        <p:blipFill>
          <a:blip r:embed="rId2"/>
          <a:stretch>
            <a:fillRect/>
          </a:stretch>
        </p:blipFill>
        <p:spPr>
          <a:xfrm>
            <a:off x="304801" y="317493"/>
            <a:ext cx="9323901" cy="6223014"/>
          </a:xfrm>
          <a:prstGeom prst="rect">
            <a:avLst/>
          </a:prstGeom>
        </p:spPr>
      </p:pic>
    </p:spTree>
    <p:extLst>
      <p:ext uri="{BB962C8B-B14F-4D97-AF65-F5344CB8AC3E}">
        <p14:creationId xmlns:p14="http://schemas.microsoft.com/office/powerpoint/2010/main" val="9469529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47569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42159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9475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121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28158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693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Ingress (traffic management).</a:t>
            </a:r>
          </a:p>
        </p:txBody>
      </p:sp>
      <p:pic>
        <p:nvPicPr>
          <p:cNvPr id="6" name="Graphic 5">
            <a:extLst>
              <a:ext uri="{FF2B5EF4-FFF2-40B4-BE49-F238E27FC236}">
                <a16:creationId xmlns:a16="http://schemas.microsoft.com/office/drawing/2014/main" id="{FEA17D51-41E7-4C85-B255-43E75E9779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848" y="3201543"/>
            <a:ext cx="6057900" cy="3171825"/>
          </a:xfrm>
          <a:prstGeom prst="rect">
            <a:avLst/>
          </a:prstGeom>
        </p:spPr>
      </p:pic>
    </p:spTree>
    <p:extLst>
      <p:ext uri="{BB962C8B-B14F-4D97-AF65-F5344CB8AC3E}">
        <p14:creationId xmlns:p14="http://schemas.microsoft.com/office/powerpoint/2010/main" val="19154600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55108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2776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0975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1472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A1252-FCA4-462A-8AFB-3399F78F3721}"/>
              </a:ext>
            </a:extLst>
          </p:cNvPr>
          <p:cNvSpPr/>
          <p:nvPr/>
        </p:nvSpPr>
        <p:spPr>
          <a:xfrm>
            <a:off x="1846397" y="5277658"/>
            <a:ext cx="845218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6D6E071-50AF-4AE8-8C64-9C5D3CB31491}"/>
              </a:ext>
            </a:extLst>
          </p:cNvPr>
          <p:cNvSpPr/>
          <p:nvPr/>
        </p:nvSpPr>
        <p:spPr>
          <a:xfrm>
            <a:off x="7902433" y="162752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AF49086-2EBA-4748-A804-8903E26D3704}"/>
              </a:ext>
            </a:extLst>
          </p:cNvPr>
          <p:cNvSpPr txBox="1"/>
          <p:nvPr/>
        </p:nvSpPr>
        <p:spPr>
          <a:xfrm>
            <a:off x="8749326" y="1862439"/>
            <a:ext cx="702367" cy="338554"/>
          </a:xfrm>
          <a:prstGeom prst="rect">
            <a:avLst/>
          </a:prstGeom>
          <a:noFill/>
        </p:spPr>
        <p:txBody>
          <a:bodyPr wrap="square">
            <a:spAutoFit/>
          </a:bodyPr>
          <a:lstStyle/>
          <a:p>
            <a:r>
              <a:rPr lang="en-US" sz="1600" dirty="0"/>
              <a:t>Pods</a:t>
            </a:r>
          </a:p>
        </p:txBody>
      </p:sp>
      <p:sp>
        <p:nvSpPr>
          <p:cNvPr id="20" name="Rectangle 19">
            <a:extLst>
              <a:ext uri="{FF2B5EF4-FFF2-40B4-BE49-F238E27FC236}">
                <a16:creationId xmlns:a16="http://schemas.microsoft.com/office/drawing/2014/main" id="{9E18F3C7-E364-4EBA-BE00-C1B5B213FC34}"/>
              </a:ext>
            </a:extLst>
          </p:cNvPr>
          <p:cNvSpPr/>
          <p:nvPr/>
        </p:nvSpPr>
        <p:spPr>
          <a:xfrm>
            <a:off x="4874415" y="391400"/>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ABC77AF-B592-47D5-BF54-7EBF6716C20C}"/>
              </a:ext>
            </a:extLst>
          </p:cNvPr>
          <p:cNvSpPr/>
          <p:nvPr/>
        </p:nvSpPr>
        <p:spPr>
          <a:xfrm>
            <a:off x="4874412" y="161550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0035B00-9C05-41E9-B1F1-7C98768922A9}"/>
              </a:ext>
            </a:extLst>
          </p:cNvPr>
          <p:cNvSpPr txBox="1"/>
          <p:nvPr/>
        </p:nvSpPr>
        <p:spPr>
          <a:xfrm>
            <a:off x="5744811" y="1862439"/>
            <a:ext cx="702367" cy="338554"/>
          </a:xfrm>
          <a:prstGeom prst="rect">
            <a:avLst/>
          </a:prstGeom>
          <a:noFill/>
        </p:spPr>
        <p:txBody>
          <a:bodyPr wrap="square">
            <a:spAutoFit/>
          </a:bodyPr>
          <a:lstStyle/>
          <a:p>
            <a:r>
              <a:rPr lang="en-US" sz="1600" dirty="0"/>
              <a:t>Pods</a:t>
            </a:r>
          </a:p>
        </p:txBody>
      </p:sp>
      <p:sp>
        <p:nvSpPr>
          <p:cNvPr id="23" name="Rectangle 22">
            <a:extLst>
              <a:ext uri="{FF2B5EF4-FFF2-40B4-BE49-F238E27FC236}">
                <a16:creationId xmlns:a16="http://schemas.microsoft.com/office/drawing/2014/main" id="{42AFB8D7-8037-4AC9-A14E-0D667856580E}"/>
              </a:ext>
            </a:extLst>
          </p:cNvPr>
          <p:cNvSpPr/>
          <p:nvPr/>
        </p:nvSpPr>
        <p:spPr>
          <a:xfrm>
            <a:off x="1846399" y="1632029"/>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42982B9-BD50-4BA4-9ED5-2701DB689AAC}"/>
              </a:ext>
            </a:extLst>
          </p:cNvPr>
          <p:cNvSpPr txBox="1"/>
          <p:nvPr/>
        </p:nvSpPr>
        <p:spPr>
          <a:xfrm>
            <a:off x="2693292" y="1866943"/>
            <a:ext cx="702367" cy="338554"/>
          </a:xfrm>
          <a:prstGeom prst="rect">
            <a:avLst/>
          </a:prstGeom>
          <a:noFill/>
        </p:spPr>
        <p:txBody>
          <a:bodyPr wrap="square">
            <a:spAutoFit/>
          </a:bodyPr>
          <a:lstStyle/>
          <a:p>
            <a:r>
              <a:rPr lang="en-US" sz="1600" dirty="0"/>
              <a:t>Pods</a:t>
            </a:r>
          </a:p>
        </p:txBody>
      </p:sp>
      <p:sp>
        <p:nvSpPr>
          <p:cNvPr id="25" name="Rectangle 24">
            <a:extLst>
              <a:ext uri="{FF2B5EF4-FFF2-40B4-BE49-F238E27FC236}">
                <a16:creationId xmlns:a16="http://schemas.microsoft.com/office/drawing/2014/main" id="{A74A752F-43BA-4F6F-8BCF-6CB896004286}"/>
              </a:ext>
            </a:extLst>
          </p:cNvPr>
          <p:cNvSpPr/>
          <p:nvPr/>
        </p:nvSpPr>
        <p:spPr>
          <a:xfrm>
            <a:off x="1846399" y="284423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3156F14-AF9F-40DB-9816-96991471D088}"/>
              </a:ext>
            </a:extLst>
          </p:cNvPr>
          <p:cNvSpPr txBox="1"/>
          <p:nvPr/>
        </p:nvSpPr>
        <p:spPr>
          <a:xfrm>
            <a:off x="2483868" y="3079149"/>
            <a:ext cx="1121212" cy="338554"/>
          </a:xfrm>
          <a:prstGeom prst="rect">
            <a:avLst/>
          </a:prstGeom>
          <a:noFill/>
        </p:spPr>
        <p:txBody>
          <a:bodyPr wrap="square">
            <a:spAutoFit/>
          </a:bodyPr>
          <a:lstStyle/>
          <a:p>
            <a:r>
              <a:rPr lang="en-US" sz="1600" dirty="0"/>
              <a:t>PVC 1GB</a:t>
            </a:r>
          </a:p>
        </p:txBody>
      </p:sp>
      <p:sp>
        <p:nvSpPr>
          <p:cNvPr id="27" name="Rectangle 26">
            <a:extLst>
              <a:ext uri="{FF2B5EF4-FFF2-40B4-BE49-F238E27FC236}">
                <a16:creationId xmlns:a16="http://schemas.microsoft.com/office/drawing/2014/main" id="{D574839D-60EC-4757-B9F6-118D1CEE95A8}"/>
              </a:ext>
            </a:extLst>
          </p:cNvPr>
          <p:cNvSpPr/>
          <p:nvPr/>
        </p:nvSpPr>
        <p:spPr>
          <a:xfrm>
            <a:off x="7902431" y="284423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381537E-F213-47AC-8B01-A5ED32B38EC5}"/>
              </a:ext>
            </a:extLst>
          </p:cNvPr>
          <p:cNvSpPr txBox="1"/>
          <p:nvPr/>
        </p:nvSpPr>
        <p:spPr>
          <a:xfrm>
            <a:off x="8485832" y="3090053"/>
            <a:ext cx="1222300" cy="338554"/>
          </a:xfrm>
          <a:prstGeom prst="rect">
            <a:avLst/>
          </a:prstGeom>
          <a:noFill/>
        </p:spPr>
        <p:txBody>
          <a:bodyPr wrap="square">
            <a:spAutoFit/>
          </a:bodyPr>
          <a:lstStyle/>
          <a:p>
            <a:r>
              <a:rPr lang="en-US" sz="1600" dirty="0"/>
              <a:t>PVC ’X’GB</a:t>
            </a:r>
          </a:p>
        </p:txBody>
      </p:sp>
      <p:sp>
        <p:nvSpPr>
          <p:cNvPr id="29" name="Rectangle 28">
            <a:extLst>
              <a:ext uri="{FF2B5EF4-FFF2-40B4-BE49-F238E27FC236}">
                <a16:creationId xmlns:a16="http://schemas.microsoft.com/office/drawing/2014/main" id="{510817FF-38CA-4B9E-A10A-F605EDC44D68}"/>
              </a:ext>
            </a:extLst>
          </p:cNvPr>
          <p:cNvSpPr/>
          <p:nvPr/>
        </p:nvSpPr>
        <p:spPr>
          <a:xfrm>
            <a:off x="4874415" y="2844235"/>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1AA1D4B-C1ED-46AE-9520-C31D898F3038}"/>
              </a:ext>
            </a:extLst>
          </p:cNvPr>
          <p:cNvSpPr txBox="1"/>
          <p:nvPr/>
        </p:nvSpPr>
        <p:spPr>
          <a:xfrm>
            <a:off x="5546306" y="3095305"/>
            <a:ext cx="1052366" cy="338554"/>
          </a:xfrm>
          <a:prstGeom prst="rect">
            <a:avLst/>
          </a:prstGeom>
          <a:noFill/>
        </p:spPr>
        <p:txBody>
          <a:bodyPr wrap="square">
            <a:spAutoFit/>
          </a:bodyPr>
          <a:lstStyle/>
          <a:p>
            <a:r>
              <a:rPr lang="en-US" sz="1600" dirty="0"/>
              <a:t>PVC 3GB</a:t>
            </a:r>
          </a:p>
        </p:txBody>
      </p:sp>
      <p:sp>
        <p:nvSpPr>
          <p:cNvPr id="31" name="Rectangle 30">
            <a:extLst>
              <a:ext uri="{FF2B5EF4-FFF2-40B4-BE49-F238E27FC236}">
                <a16:creationId xmlns:a16="http://schemas.microsoft.com/office/drawing/2014/main" id="{2955324F-454A-464B-B20D-1C395780ED01}"/>
              </a:ext>
            </a:extLst>
          </p:cNvPr>
          <p:cNvSpPr/>
          <p:nvPr/>
        </p:nvSpPr>
        <p:spPr>
          <a:xfrm>
            <a:off x="1846397" y="4096422"/>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910C990-542A-4467-8AE0-D52273B2859E}"/>
              </a:ext>
            </a:extLst>
          </p:cNvPr>
          <p:cNvSpPr txBox="1"/>
          <p:nvPr/>
        </p:nvSpPr>
        <p:spPr>
          <a:xfrm>
            <a:off x="2577075" y="4330968"/>
            <a:ext cx="934798" cy="338554"/>
          </a:xfrm>
          <a:prstGeom prst="rect">
            <a:avLst/>
          </a:prstGeom>
          <a:noFill/>
        </p:spPr>
        <p:txBody>
          <a:bodyPr wrap="square">
            <a:spAutoFit/>
          </a:bodyPr>
          <a:lstStyle/>
          <a:p>
            <a:r>
              <a:rPr lang="en-US" sz="1600" dirty="0"/>
              <a:t>PV 1GB</a:t>
            </a:r>
          </a:p>
        </p:txBody>
      </p:sp>
      <p:sp>
        <p:nvSpPr>
          <p:cNvPr id="33" name="Rectangle 32">
            <a:extLst>
              <a:ext uri="{FF2B5EF4-FFF2-40B4-BE49-F238E27FC236}">
                <a16:creationId xmlns:a16="http://schemas.microsoft.com/office/drawing/2014/main" id="{EE09C60C-BCB3-418C-B310-91C3DC7CC57F}"/>
              </a:ext>
            </a:extLst>
          </p:cNvPr>
          <p:cNvSpPr/>
          <p:nvPr/>
        </p:nvSpPr>
        <p:spPr>
          <a:xfrm>
            <a:off x="4874415" y="4065452"/>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932FA95-AB71-48E2-B401-6D55E79D9CE9}"/>
              </a:ext>
            </a:extLst>
          </p:cNvPr>
          <p:cNvSpPr txBox="1"/>
          <p:nvPr/>
        </p:nvSpPr>
        <p:spPr>
          <a:xfrm>
            <a:off x="5597812" y="4284211"/>
            <a:ext cx="949353" cy="338554"/>
          </a:xfrm>
          <a:prstGeom prst="rect">
            <a:avLst/>
          </a:prstGeom>
          <a:noFill/>
        </p:spPr>
        <p:txBody>
          <a:bodyPr wrap="square">
            <a:spAutoFit/>
          </a:bodyPr>
          <a:lstStyle/>
          <a:p>
            <a:r>
              <a:rPr lang="en-US" sz="1600" dirty="0"/>
              <a:t>PV 3GB</a:t>
            </a:r>
          </a:p>
        </p:txBody>
      </p:sp>
      <p:sp>
        <p:nvSpPr>
          <p:cNvPr id="35" name="Rectangle 34">
            <a:extLst>
              <a:ext uri="{FF2B5EF4-FFF2-40B4-BE49-F238E27FC236}">
                <a16:creationId xmlns:a16="http://schemas.microsoft.com/office/drawing/2014/main" id="{39AC3477-B64A-4529-B1D0-38E054550DCD}"/>
              </a:ext>
            </a:extLst>
          </p:cNvPr>
          <p:cNvSpPr/>
          <p:nvPr/>
        </p:nvSpPr>
        <p:spPr>
          <a:xfrm>
            <a:off x="7902431" y="4065452"/>
            <a:ext cx="2396155"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54B1A64-E138-403B-969B-EEF43633C889}"/>
              </a:ext>
            </a:extLst>
          </p:cNvPr>
          <p:cNvSpPr txBox="1"/>
          <p:nvPr/>
        </p:nvSpPr>
        <p:spPr>
          <a:xfrm>
            <a:off x="8575671" y="4298309"/>
            <a:ext cx="1049212" cy="338554"/>
          </a:xfrm>
          <a:prstGeom prst="rect">
            <a:avLst/>
          </a:prstGeom>
          <a:noFill/>
        </p:spPr>
        <p:txBody>
          <a:bodyPr wrap="square">
            <a:spAutoFit/>
          </a:bodyPr>
          <a:lstStyle/>
          <a:p>
            <a:r>
              <a:rPr lang="en-US" sz="1600" dirty="0"/>
              <a:t>PV ‘X’GB</a:t>
            </a:r>
          </a:p>
        </p:txBody>
      </p:sp>
      <p:sp>
        <p:nvSpPr>
          <p:cNvPr id="37" name="TextBox 36">
            <a:extLst>
              <a:ext uri="{FF2B5EF4-FFF2-40B4-BE49-F238E27FC236}">
                <a16:creationId xmlns:a16="http://schemas.microsoft.com/office/drawing/2014/main" id="{CB2F3F10-31D4-4182-9198-A7D1562494B9}"/>
              </a:ext>
            </a:extLst>
          </p:cNvPr>
          <p:cNvSpPr txBox="1"/>
          <p:nvPr/>
        </p:nvSpPr>
        <p:spPr>
          <a:xfrm>
            <a:off x="5477952" y="626314"/>
            <a:ext cx="1236084" cy="338554"/>
          </a:xfrm>
          <a:prstGeom prst="rect">
            <a:avLst/>
          </a:prstGeom>
          <a:noFill/>
        </p:spPr>
        <p:txBody>
          <a:bodyPr wrap="square">
            <a:spAutoFit/>
          </a:bodyPr>
          <a:lstStyle/>
          <a:p>
            <a:r>
              <a:rPr lang="en-US" sz="1600" dirty="0"/>
              <a:t>StatefulSet</a:t>
            </a:r>
          </a:p>
        </p:txBody>
      </p:sp>
      <p:sp>
        <p:nvSpPr>
          <p:cNvPr id="38" name="TextBox 37">
            <a:extLst>
              <a:ext uri="{FF2B5EF4-FFF2-40B4-BE49-F238E27FC236}">
                <a16:creationId xmlns:a16="http://schemas.microsoft.com/office/drawing/2014/main" id="{F2E4E130-7710-4DB8-817E-42A9C648BFCE}"/>
              </a:ext>
            </a:extLst>
          </p:cNvPr>
          <p:cNvSpPr txBox="1"/>
          <p:nvPr/>
        </p:nvSpPr>
        <p:spPr>
          <a:xfrm>
            <a:off x="4186146" y="5512204"/>
            <a:ext cx="3819692" cy="338554"/>
          </a:xfrm>
          <a:prstGeom prst="rect">
            <a:avLst/>
          </a:prstGeom>
          <a:noFill/>
        </p:spPr>
        <p:txBody>
          <a:bodyPr wrap="square">
            <a:spAutoFit/>
          </a:bodyPr>
          <a:lstStyle/>
          <a:p>
            <a:r>
              <a:rPr lang="en-US" sz="1600" dirty="0"/>
              <a:t>StorageClass/LocalDisk/CloudStorage</a:t>
            </a:r>
          </a:p>
        </p:txBody>
      </p:sp>
      <p:cxnSp>
        <p:nvCxnSpPr>
          <p:cNvPr id="40" name="Straight Arrow Connector 39">
            <a:extLst>
              <a:ext uri="{FF2B5EF4-FFF2-40B4-BE49-F238E27FC236}">
                <a16:creationId xmlns:a16="http://schemas.microsoft.com/office/drawing/2014/main" id="{D684D7D8-17C5-49F3-96B6-34E05981E2F3}"/>
              </a:ext>
            </a:extLst>
          </p:cNvPr>
          <p:cNvCxnSpPr>
            <a:cxnSpLocks/>
            <a:stCxn id="20" idx="2"/>
            <a:endCxn id="23" idx="0"/>
          </p:cNvCxnSpPr>
          <p:nvPr/>
        </p:nvCxnSpPr>
        <p:spPr>
          <a:xfrm flipH="1">
            <a:off x="3044477" y="1199783"/>
            <a:ext cx="3028016" cy="432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F390BB9-2569-44E2-89A0-9AA51043A7A0}"/>
              </a:ext>
            </a:extLst>
          </p:cNvPr>
          <p:cNvCxnSpPr>
            <a:stCxn id="20" idx="2"/>
            <a:endCxn id="21" idx="0"/>
          </p:cNvCxnSpPr>
          <p:nvPr/>
        </p:nvCxnSpPr>
        <p:spPr>
          <a:xfrm flipH="1">
            <a:off x="6072490" y="1199783"/>
            <a:ext cx="3" cy="4157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6FEFCA-1682-447A-8836-CF6124232689}"/>
              </a:ext>
            </a:extLst>
          </p:cNvPr>
          <p:cNvCxnSpPr>
            <a:stCxn id="20" idx="2"/>
            <a:endCxn id="18" idx="0"/>
          </p:cNvCxnSpPr>
          <p:nvPr/>
        </p:nvCxnSpPr>
        <p:spPr>
          <a:xfrm>
            <a:off x="6072493" y="1199783"/>
            <a:ext cx="3028018" cy="427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9076756-1309-4085-B508-BD86D6C466EE}"/>
              </a:ext>
            </a:extLst>
          </p:cNvPr>
          <p:cNvCxnSpPr>
            <a:cxnSpLocks/>
            <a:stCxn id="23" idx="2"/>
            <a:endCxn id="25" idx="0"/>
          </p:cNvCxnSpPr>
          <p:nvPr/>
        </p:nvCxnSpPr>
        <p:spPr>
          <a:xfrm>
            <a:off x="3044477" y="2440412"/>
            <a:ext cx="0" cy="403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CE0B2A2-7524-424B-8A44-DEF269F28AEB}"/>
              </a:ext>
            </a:extLst>
          </p:cNvPr>
          <p:cNvCxnSpPr>
            <a:cxnSpLocks/>
            <a:stCxn id="21" idx="2"/>
            <a:endCxn id="29" idx="0"/>
          </p:cNvCxnSpPr>
          <p:nvPr/>
        </p:nvCxnSpPr>
        <p:spPr>
          <a:xfrm>
            <a:off x="6072490" y="2423888"/>
            <a:ext cx="3" cy="420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9F90773-C548-473A-86DF-228E324FD02A}"/>
              </a:ext>
            </a:extLst>
          </p:cNvPr>
          <p:cNvCxnSpPr>
            <a:stCxn id="18" idx="2"/>
            <a:endCxn id="27" idx="0"/>
          </p:cNvCxnSpPr>
          <p:nvPr/>
        </p:nvCxnSpPr>
        <p:spPr>
          <a:xfrm flipH="1">
            <a:off x="9100509" y="2435908"/>
            <a:ext cx="2" cy="408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DDC3A8-A9FA-4CFE-B556-7122DDE27B23}"/>
              </a:ext>
            </a:extLst>
          </p:cNvPr>
          <p:cNvCxnSpPr>
            <a:cxnSpLocks/>
            <a:stCxn id="25" idx="2"/>
            <a:endCxn id="31" idx="0"/>
          </p:cNvCxnSpPr>
          <p:nvPr/>
        </p:nvCxnSpPr>
        <p:spPr>
          <a:xfrm flipH="1">
            <a:off x="3044475" y="3652618"/>
            <a:ext cx="2" cy="443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6A4FB99-2BDB-4C42-9B96-B1C1C88F1785}"/>
              </a:ext>
            </a:extLst>
          </p:cNvPr>
          <p:cNvCxnSpPr>
            <a:cxnSpLocks/>
            <a:stCxn id="29" idx="2"/>
            <a:endCxn id="33" idx="0"/>
          </p:cNvCxnSpPr>
          <p:nvPr/>
        </p:nvCxnSpPr>
        <p:spPr>
          <a:xfrm>
            <a:off x="6072493" y="3652618"/>
            <a:ext cx="0" cy="412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DE9BEE5-972A-4490-93F7-D5BA4C68E24C}"/>
              </a:ext>
            </a:extLst>
          </p:cNvPr>
          <p:cNvCxnSpPr>
            <a:cxnSpLocks/>
            <a:stCxn id="27" idx="2"/>
            <a:endCxn id="35" idx="0"/>
          </p:cNvCxnSpPr>
          <p:nvPr/>
        </p:nvCxnSpPr>
        <p:spPr>
          <a:xfrm>
            <a:off x="9100509" y="3652618"/>
            <a:ext cx="0" cy="412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2D03E2C-A916-4CCD-935E-F53CA779E293}"/>
              </a:ext>
            </a:extLst>
          </p:cNvPr>
          <p:cNvCxnSpPr>
            <a:cxnSpLocks/>
            <a:stCxn id="33" idx="2"/>
            <a:endCxn id="2" idx="0"/>
          </p:cNvCxnSpPr>
          <p:nvPr/>
        </p:nvCxnSpPr>
        <p:spPr>
          <a:xfrm flipH="1">
            <a:off x="6072492" y="4873835"/>
            <a:ext cx="1" cy="403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8669046-43E2-4840-A646-B6242D4C25FB}"/>
              </a:ext>
            </a:extLst>
          </p:cNvPr>
          <p:cNvCxnSpPr>
            <a:stCxn id="35" idx="2"/>
          </p:cNvCxnSpPr>
          <p:nvPr/>
        </p:nvCxnSpPr>
        <p:spPr>
          <a:xfrm>
            <a:off x="9100509" y="4873835"/>
            <a:ext cx="0" cy="403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95830A4-6723-42AF-A773-2D3718151238}"/>
              </a:ext>
            </a:extLst>
          </p:cNvPr>
          <p:cNvCxnSpPr>
            <a:stCxn id="31" idx="2"/>
          </p:cNvCxnSpPr>
          <p:nvPr/>
        </p:nvCxnSpPr>
        <p:spPr>
          <a:xfrm>
            <a:off x="3044475" y="4904805"/>
            <a:ext cx="0" cy="372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9784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B39CB-76FD-402F-AE0D-E4121F56D8D0}"/>
              </a:ext>
            </a:extLst>
          </p:cNvPr>
          <p:cNvPicPr>
            <a:picLocks noChangeAspect="1"/>
          </p:cNvPicPr>
          <p:nvPr/>
        </p:nvPicPr>
        <p:blipFill>
          <a:blip r:embed="rId2"/>
          <a:stretch>
            <a:fillRect/>
          </a:stretch>
        </p:blipFill>
        <p:spPr>
          <a:xfrm>
            <a:off x="477079" y="584307"/>
            <a:ext cx="8445871" cy="5689386"/>
          </a:xfrm>
          <a:prstGeom prst="rect">
            <a:avLst/>
          </a:prstGeom>
        </p:spPr>
      </p:pic>
    </p:spTree>
    <p:extLst>
      <p:ext uri="{BB962C8B-B14F-4D97-AF65-F5344CB8AC3E}">
        <p14:creationId xmlns:p14="http://schemas.microsoft.com/office/powerpoint/2010/main" val="13221476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641A1-30EA-420D-8497-21A19154C9E6}"/>
              </a:ext>
            </a:extLst>
          </p:cNvPr>
          <p:cNvPicPr>
            <a:picLocks noChangeAspect="1"/>
          </p:cNvPicPr>
          <p:nvPr/>
        </p:nvPicPr>
        <p:blipFill>
          <a:blip r:embed="rId2"/>
          <a:stretch>
            <a:fillRect/>
          </a:stretch>
        </p:blipFill>
        <p:spPr>
          <a:xfrm>
            <a:off x="583095" y="713825"/>
            <a:ext cx="8915498" cy="5430350"/>
          </a:xfrm>
          <a:prstGeom prst="rect">
            <a:avLst/>
          </a:prstGeom>
        </p:spPr>
      </p:pic>
    </p:spTree>
    <p:extLst>
      <p:ext uri="{BB962C8B-B14F-4D97-AF65-F5344CB8AC3E}">
        <p14:creationId xmlns:p14="http://schemas.microsoft.com/office/powerpoint/2010/main" val="27307983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F515D-220B-4713-937B-A6C8C158CD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197867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16AD2D-9B18-41E4-9D5B-965A36DAB8FA}"/>
              </a:ext>
            </a:extLst>
          </p:cNvPr>
          <p:cNvSpPr/>
          <p:nvPr/>
        </p:nvSpPr>
        <p:spPr>
          <a:xfrm>
            <a:off x="2902226" y="1590261"/>
            <a:ext cx="6228522" cy="3419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92E7717-0A48-45C9-BFCE-FFBA077B3226}"/>
              </a:ext>
            </a:extLst>
          </p:cNvPr>
          <p:cNvSpPr/>
          <p:nvPr/>
        </p:nvSpPr>
        <p:spPr>
          <a:xfrm>
            <a:off x="4373216" y="3670852"/>
            <a:ext cx="3286539"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E42E50-510B-463A-B269-D651DFDF71EB}"/>
              </a:ext>
            </a:extLst>
          </p:cNvPr>
          <p:cNvSpPr/>
          <p:nvPr/>
        </p:nvSpPr>
        <p:spPr>
          <a:xfrm>
            <a:off x="3220277" y="1921561"/>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380071-429E-4065-9C1B-457B7AD6D084}"/>
              </a:ext>
            </a:extLst>
          </p:cNvPr>
          <p:cNvSpPr/>
          <p:nvPr/>
        </p:nvSpPr>
        <p:spPr>
          <a:xfrm>
            <a:off x="5221356" y="1921562"/>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39BE106-C1C5-4432-B4A8-876A1BF68EB3}"/>
              </a:ext>
            </a:extLst>
          </p:cNvPr>
          <p:cNvSpPr/>
          <p:nvPr/>
        </p:nvSpPr>
        <p:spPr>
          <a:xfrm>
            <a:off x="7222435" y="1921562"/>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A6D5A2B-C7FA-4D02-B368-C393B98A2E2D}"/>
              </a:ext>
            </a:extLst>
          </p:cNvPr>
          <p:cNvSpPr txBox="1"/>
          <p:nvPr/>
        </p:nvSpPr>
        <p:spPr>
          <a:xfrm>
            <a:off x="3014869" y="4458733"/>
            <a:ext cx="629479" cy="338554"/>
          </a:xfrm>
          <a:prstGeom prst="rect">
            <a:avLst/>
          </a:prstGeom>
          <a:noFill/>
        </p:spPr>
        <p:txBody>
          <a:bodyPr wrap="square">
            <a:spAutoFit/>
          </a:bodyPr>
          <a:lstStyle/>
          <a:p>
            <a:r>
              <a:rPr lang="en-US" sz="1600" dirty="0"/>
              <a:t>Pod</a:t>
            </a:r>
          </a:p>
        </p:txBody>
      </p:sp>
      <p:sp>
        <p:nvSpPr>
          <p:cNvPr id="8" name="TextBox 7">
            <a:extLst>
              <a:ext uri="{FF2B5EF4-FFF2-40B4-BE49-F238E27FC236}">
                <a16:creationId xmlns:a16="http://schemas.microsoft.com/office/drawing/2014/main" id="{09FFB872-4CFE-43C0-B6CE-DE46EDE6A4EC}"/>
              </a:ext>
            </a:extLst>
          </p:cNvPr>
          <p:cNvSpPr txBox="1"/>
          <p:nvPr/>
        </p:nvSpPr>
        <p:spPr>
          <a:xfrm>
            <a:off x="4461010" y="4064792"/>
            <a:ext cx="3110950" cy="338554"/>
          </a:xfrm>
          <a:prstGeom prst="rect">
            <a:avLst/>
          </a:prstGeom>
          <a:noFill/>
        </p:spPr>
        <p:txBody>
          <a:bodyPr wrap="square">
            <a:spAutoFit/>
          </a:bodyPr>
          <a:lstStyle/>
          <a:p>
            <a:r>
              <a:rPr lang="en-US" sz="1600" dirty="0"/>
              <a:t>Temporary/Ephemeral Volume</a:t>
            </a:r>
          </a:p>
        </p:txBody>
      </p:sp>
      <p:sp>
        <p:nvSpPr>
          <p:cNvPr id="9" name="TextBox 8">
            <a:extLst>
              <a:ext uri="{FF2B5EF4-FFF2-40B4-BE49-F238E27FC236}">
                <a16:creationId xmlns:a16="http://schemas.microsoft.com/office/drawing/2014/main" id="{ABC5FD39-8948-42A1-9620-69CB802FA570}"/>
              </a:ext>
            </a:extLst>
          </p:cNvPr>
          <p:cNvSpPr txBox="1"/>
          <p:nvPr/>
        </p:nvSpPr>
        <p:spPr>
          <a:xfrm>
            <a:off x="3220277" y="2315501"/>
            <a:ext cx="1550506" cy="338554"/>
          </a:xfrm>
          <a:prstGeom prst="rect">
            <a:avLst/>
          </a:prstGeom>
          <a:noFill/>
        </p:spPr>
        <p:txBody>
          <a:bodyPr wrap="square">
            <a:spAutoFit/>
          </a:bodyPr>
          <a:lstStyle/>
          <a:p>
            <a:r>
              <a:rPr lang="en-US" sz="1600" dirty="0"/>
              <a:t>Container # X</a:t>
            </a:r>
          </a:p>
        </p:txBody>
      </p:sp>
      <p:sp>
        <p:nvSpPr>
          <p:cNvPr id="10" name="TextBox 9">
            <a:extLst>
              <a:ext uri="{FF2B5EF4-FFF2-40B4-BE49-F238E27FC236}">
                <a16:creationId xmlns:a16="http://schemas.microsoft.com/office/drawing/2014/main" id="{9000D314-49EB-42A3-BB67-6EE2E185B5E2}"/>
              </a:ext>
            </a:extLst>
          </p:cNvPr>
          <p:cNvSpPr txBox="1"/>
          <p:nvPr/>
        </p:nvSpPr>
        <p:spPr>
          <a:xfrm>
            <a:off x="5241233" y="2292003"/>
            <a:ext cx="1550506" cy="338554"/>
          </a:xfrm>
          <a:prstGeom prst="rect">
            <a:avLst/>
          </a:prstGeom>
          <a:noFill/>
        </p:spPr>
        <p:txBody>
          <a:bodyPr wrap="square">
            <a:spAutoFit/>
          </a:bodyPr>
          <a:lstStyle/>
          <a:p>
            <a:r>
              <a:rPr lang="en-US" sz="1600" dirty="0"/>
              <a:t>Container # Y</a:t>
            </a:r>
          </a:p>
        </p:txBody>
      </p:sp>
      <p:sp>
        <p:nvSpPr>
          <p:cNvPr id="11" name="TextBox 10">
            <a:extLst>
              <a:ext uri="{FF2B5EF4-FFF2-40B4-BE49-F238E27FC236}">
                <a16:creationId xmlns:a16="http://schemas.microsoft.com/office/drawing/2014/main" id="{B35F67DC-DAD2-4A61-9FA3-37ABA4CAADB0}"/>
              </a:ext>
            </a:extLst>
          </p:cNvPr>
          <p:cNvSpPr txBox="1"/>
          <p:nvPr/>
        </p:nvSpPr>
        <p:spPr>
          <a:xfrm>
            <a:off x="7272129" y="2292000"/>
            <a:ext cx="1550506" cy="338554"/>
          </a:xfrm>
          <a:prstGeom prst="rect">
            <a:avLst/>
          </a:prstGeom>
          <a:noFill/>
        </p:spPr>
        <p:txBody>
          <a:bodyPr wrap="square">
            <a:spAutoFit/>
          </a:bodyPr>
          <a:lstStyle/>
          <a:p>
            <a:r>
              <a:rPr lang="en-US" sz="1600" dirty="0"/>
              <a:t>Container # Z</a:t>
            </a:r>
          </a:p>
        </p:txBody>
      </p:sp>
      <p:cxnSp>
        <p:nvCxnSpPr>
          <p:cNvPr id="30" name="Straight Arrow Connector 29">
            <a:extLst>
              <a:ext uri="{FF2B5EF4-FFF2-40B4-BE49-F238E27FC236}">
                <a16:creationId xmlns:a16="http://schemas.microsoft.com/office/drawing/2014/main" id="{0751C3C9-598A-420B-9399-41CAB6A50EC6}"/>
              </a:ext>
            </a:extLst>
          </p:cNvPr>
          <p:cNvCxnSpPr>
            <a:cxnSpLocks/>
            <a:endCxn id="3" idx="1"/>
          </p:cNvCxnSpPr>
          <p:nvPr/>
        </p:nvCxnSpPr>
        <p:spPr>
          <a:xfrm>
            <a:off x="2049113" y="2177185"/>
            <a:ext cx="2324103" cy="2056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08975B9-7093-4E9D-BA65-9FE9D2A9A48A}"/>
              </a:ext>
            </a:extLst>
          </p:cNvPr>
          <p:cNvSpPr txBox="1"/>
          <p:nvPr/>
        </p:nvSpPr>
        <p:spPr>
          <a:xfrm>
            <a:off x="53007" y="1590261"/>
            <a:ext cx="2136093" cy="2554545"/>
          </a:xfrm>
          <a:prstGeom prst="rect">
            <a:avLst/>
          </a:prstGeom>
          <a:noFill/>
        </p:spPr>
        <p:txBody>
          <a:bodyPr wrap="square">
            <a:spAutoFit/>
          </a:bodyPr>
          <a:lstStyle/>
          <a:p>
            <a:r>
              <a:rPr lang="en-US" sz="1600" dirty="0"/>
              <a:t>Pod’s volume is ephemeral which means when a pod dies or is replaced by another pod, its memory is lost. Pod’s memory/volume is shared between all the containers inside the pod.</a:t>
            </a:r>
          </a:p>
        </p:txBody>
      </p:sp>
    </p:spTree>
    <p:extLst>
      <p:ext uri="{BB962C8B-B14F-4D97-AF65-F5344CB8AC3E}">
        <p14:creationId xmlns:p14="http://schemas.microsoft.com/office/powerpoint/2010/main" val="37829431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2C8394-AF8B-4D1C-8213-E012BF425F90}"/>
              </a:ext>
            </a:extLst>
          </p:cNvPr>
          <p:cNvSpPr/>
          <p:nvPr/>
        </p:nvSpPr>
        <p:spPr>
          <a:xfrm>
            <a:off x="397570" y="424070"/>
            <a:ext cx="6997148" cy="533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56A83D-1405-46C6-8C89-02B26948C575}"/>
              </a:ext>
            </a:extLst>
          </p:cNvPr>
          <p:cNvSpPr/>
          <p:nvPr/>
        </p:nvSpPr>
        <p:spPr>
          <a:xfrm>
            <a:off x="821640" y="1099932"/>
            <a:ext cx="6228522" cy="3419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73537C1-81A0-41D5-9BF6-2CA4968E3364}"/>
              </a:ext>
            </a:extLst>
          </p:cNvPr>
          <p:cNvSpPr/>
          <p:nvPr/>
        </p:nvSpPr>
        <p:spPr>
          <a:xfrm>
            <a:off x="2160110" y="3180523"/>
            <a:ext cx="3286539"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C53451-2F7B-46AD-8D44-BCECCF40F548}"/>
              </a:ext>
            </a:extLst>
          </p:cNvPr>
          <p:cNvSpPr/>
          <p:nvPr/>
        </p:nvSpPr>
        <p:spPr>
          <a:xfrm>
            <a:off x="1139691" y="1431232"/>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C0AFEC1-FBE3-494F-9AE2-A3B80F5C7220}"/>
              </a:ext>
            </a:extLst>
          </p:cNvPr>
          <p:cNvSpPr/>
          <p:nvPr/>
        </p:nvSpPr>
        <p:spPr>
          <a:xfrm>
            <a:off x="3140770" y="1431233"/>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3C62F7A-19C9-4224-A8A4-DC2F66ECA1CD}"/>
              </a:ext>
            </a:extLst>
          </p:cNvPr>
          <p:cNvSpPr/>
          <p:nvPr/>
        </p:nvSpPr>
        <p:spPr>
          <a:xfrm>
            <a:off x="5141849" y="1431233"/>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EF3AE1-3051-4F80-9C0C-7BF4093963F6}"/>
              </a:ext>
            </a:extLst>
          </p:cNvPr>
          <p:cNvSpPr txBox="1"/>
          <p:nvPr/>
        </p:nvSpPr>
        <p:spPr>
          <a:xfrm>
            <a:off x="934283" y="3968404"/>
            <a:ext cx="629479" cy="338554"/>
          </a:xfrm>
          <a:prstGeom prst="rect">
            <a:avLst/>
          </a:prstGeom>
          <a:noFill/>
        </p:spPr>
        <p:txBody>
          <a:bodyPr wrap="square">
            <a:spAutoFit/>
          </a:bodyPr>
          <a:lstStyle/>
          <a:p>
            <a:r>
              <a:rPr lang="en-US" sz="1600" dirty="0"/>
              <a:t>Pod</a:t>
            </a:r>
          </a:p>
        </p:txBody>
      </p:sp>
      <p:sp>
        <p:nvSpPr>
          <p:cNvPr id="32" name="TextBox 31">
            <a:extLst>
              <a:ext uri="{FF2B5EF4-FFF2-40B4-BE49-F238E27FC236}">
                <a16:creationId xmlns:a16="http://schemas.microsoft.com/office/drawing/2014/main" id="{F843172F-58CB-45B3-86B6-3F9FF2EC783B}"/>
              </a:ext>
            </a:extLst>
          </p:cNvPr>
          <p:cNvSpPr txBox="1"/>
          <p:nvPr/>
        </p:nvSpPr>
        <p:spPr>
          <a:xfrm>
            <a:off x="2247904" y="3574463"/>
            <a:ext cx="3110950" cy="338554"/>
          </a:xfrm>
          <a:prstGeom prst="rect">
            <a:avLst/>
          </a:prstGeom>
          <a:noFill/>
        </p:spPr>
        <p:txBody>
          <a:bodyPr wrap="square">
            <a:spAutoFit/>
          </a:bodyPr>
          <a:lstStyle/>
          <a:p>
            <a:r>
              <a:rPr lang="en-US" sz="1600" dirty="0"/>
              <a:t>Temporary/Ephemeral Volume</a:t>
            </a:r>
          </a:p>
        </p:txBody>
      </p:sp>
      <p:sp>
        <p:nvSpPr>
          <p:cNvPr id="34" name="TextBox 33">
            <a:extLst>
              <a:ext uri="{FF2B5EF4-FFF2-40B4-BE49-F238E27FC236}">
                <a16:creationId xmlns:a16="http://schemas.microsoft.com/office/drawing/2014/main" id="{08BA590D-8009-4223-BB92-2A5503562B59}"/>
              </a:ext>
            </a:extLst>
          </p:cNvPr>
          <p:cNvSpPr txBox="1"/>
          <p:nvPr/>
        </p:nvSpPr>
        <p:spPr>
          <a:xfrm>
            <a:off x="1139691" y="1825172"/>
            <a:ext cx="1550506" cy="338554"/>
          </a:xfrm>
          <a:prstGeom prst="rect">
            <a:avLst/>
          </a:prstGeom>
          <a:noFill/>
        </p:spPr>
        <p:txBody>
          <a:bodyPr wrap="square">
            <a:spAutoFit/>
          </a:bodyPr>
          <a:lstStyle/>
          <a:p>
            <a:r>
              <a:rPr lang="en-US" sz="1600" dirty="0"/>
              <a:t>Container # X</a:t>
            </a:r>
          </a:p>
        </p:txBody>
      </p:sp>
      <p:sp>
        <p:nvSpPr>
          <p:cNvPr id="35" name="TextBox 34">
            <a:extLst>
              <a:ext uri="{FF2B5EF4-FFF2-40B4-BE49-F238E27FC236}">
                <a16:creationId xmlns:a16="http://schemas.microsoft.com/office/drawing/2014/main" id="{C551CE7C-A3CF-4B44-8168-D08102D60291}"/>
              </a:ext>
            </a:extLst>
          </p:cNvPr>
          <p:cNvSpPr txBox="1"/>
          <p:nvPr/>
        </p:nvSpPr>
        <p:spPr>
          <a:xfrm>
            <a:off x="3160647" y="1801674"/>
            <a:ext cx="1550506" cy="338554"/>
          </a:xfrm>
          <a:prstGeom prst="rect">
            <a:avLst/>
          </a:prstGeom>
          <a:noFill/>
        </p:spPr>
        <p:txBody>
          <a:bodyPr wrap="square">
            <a:spAutoFit/>
          </a:bodyPr>
          <a:lstStyle/>
          <a:p>
            <a:r>
              <a:rPr lang="en-US" sz="1600" dirty="0"/>
              <a:t>Container # Y</a:t>
            </a:r>
          </a:p>
        </p:txBody>
      </p:sp>
      <p:sp>
        <p:nvSpPr>
          <p:cNvPr id="36" name="TextBox 35">
            <a:extLst>
              <a:ext uri="{FF2B5EF4-FFF2-40B4-BE49-F238E27FC236}">
                <a16:creationId xmlns:a16="http://schemas.microsoft.com/office/drawing/2014/main" id="{74BD051D-2CA1-4C26-A0A0-55A61F2AAF4E}"/>
              </a:ext>
            </a:extLst>
          </p:cNvPr>
          <p:cNvSpPr txBox="1"/>
          <p:nvPr/>
        </p:nvSpPr>
        <p:spPr>
          <a:xfrm>
            <a:off x="5191543" y="1801671"/>
            <a:ext cx="1550506" cy="338554"/>
          </a:xfrm>
          <a:prstGeom prst="rect">
            <a:avLst/>
          </a:prstGeom>
          <a:noFill/>
        </p:spPr>
        <p:txBody>
          <a:bodyPr wrap="square">
            <a:spAutoFit/>
          </a:bodyPr>
          <a:lstStyle/>
          <a:p>
            <a:r>
              <a:rPr lang="en-US" sz="1600" dirty="0"/>
              <a:t>Container # Z</a:t>
            </a:r>
          </a:p>
        </p:txBody>
      </p:sp>
      <p:sp>
        <p:nvSpPr>
          <p:cNvPr id="37" name="TextBox 36">
            <a:extLst>
              <a:ext uri="{FF2B5EF4-FFF2-40B4-BE49-F238E27FC236}">
                <a16:creationId xmlns:a16="http://schemas.microsoft.com/office/drawing/2014/main" id="{5E60B6CB-7C9A-41D0-B1DE-1B4A0B94F485}"/>
              </a:ext>
            </a:extLst>
          </p:cNvPr>
          <p:cNvSpPr txBox="1"/>
          <p:nvPr/>
        </p:nvSpPr>
        <p:spPr>
          <a:xfrm>
            <a:off x="3243474" y="549343"/>
            <a:ext cx="1305340" cy="338554"/>
          </a:xfrm>
          <a:prstGeom prst="rect">
            <a:avLst/>
          </a:prstGeom>
          <a:noFill/>
        </p:spPr>
        <p:txBody>
          <a:bodyPr wrap="square">
            <a:spAutoFit/>
          </a:bodyPr>
          <a:lstStyle/>
          <a:p>
            <a:r>
              <a:rPr lang="en-US" sz="1600" dirty="0"/>
              <a:t>Namespace</a:t>
            </a:r>
          </a:p>
        </p:txBody>
      </p:sp>
      <p:sp>
        <p:nvSpPr>
          <p:cNvPr id="38" name="Rectangle 37">
            <a:extLst>
              <a:ext uri="{FF2B5EF4-FFF2-40B4-BE49-F238E27FC236}">
                <a16:creationId xmlns:a16="http://schemas.microsoft.com/office/drawing/2014/main" id="{A8F73B8A-A628-4EDF-9929-64794668C161}"/>
              </a:ext>
            </a:extLst>
          </p:cNvPr>
          <p:cNvSpPr/>
          <p:nvPr/>
        </p:nvSpPr>
        <p:spPr>
          <a:xfrm>
            <a:off x="2577550" y="4744283"/>
            <a:ext cx="2445030" cy="76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388B507-C621-4A0C-AF8E-61493BF71F2D}"/>
              </a:ext>
            </a:extLst>
          </p:cNvPr>
          <p:cNvSpPr txBox="1"/>
          <p:nvPr/>
        </p:nvSpPr>
        <p:spPr>
          <a:xfrm>
            <a:off x="2577550" y="4959161"/>
            <a:ext cx="2445030" cy="338554"/>
          </a:xfrm>
          <a:prstGeom prst="rect">
            <a:avLst/>
          </a:prstGeom>
          <a:noFill/>
        </p:spPr>
        <p:txBody>
          <a:bodyPr wrap="square">
            <a:spAutoFit/>
          </a:bodyPr>
          <a:lstStyle/>
          <a:p>
            <a:r>
              <a:rPr lang="en-US" sz="1600" dirty="0"/>
              <a:t>Persistent Volume Claim</a:t>
            </a:r>
          </a:p>
        </p:txBody>
      </p:sp>
      <p:sp>
        <p:nvSpPr>
          <p:cNvPr id="40" name="Rectangle 39">
            <a:extLst>
              <a:ext uri="{FF2B5EF4-FFF2-40B4-BE49-F238E27FC236}">
                <a16:creationId xmlns:a16="http://schemas.microsoft.com/office/drawing/2014/main" id="{393DC316-9C8E-4FC3-8B53-21B747619041}"/>
              </a:ext>
            </a:extLst>
          </p:cNvPr>
          <p:cNvSpPr/>
          <p:nvPr/>
        </p:nvSpPr>
        <p:spPr>
          <a:xfrm>
            <a:off x="10240623" y="424070"/>
            <a:ext cx="1553808" cy="533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CA706B0-67F3-4E27-A52A-344DDF1BE21C}"/>
              </a:ext>
            </a:extLst>
          </p:cNvPr>
          <p:cNvSpPr/>
          <p:nvPr/>
        </p:nvSpPr>
        <p:spPr>
          <a:xfrm>
            <a:off x="8007624" y="2575890"/>
            <a:ext cx="1848682" cy="1030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03BFBFF-1C9D-4E47-BA15-472EB6A44E56}"/>
              </a:ext>
            </a:extLst>
          </p:cNvPr>
          <p:cNvSpPr txBox="1"/>
          <p:nvPr/>
        </p:nvSpPr>
        <p:spPr>
          <a:xfrm>
            <a:off x="8007629" y="2921791"/>
            <a:ext cx="1848681" cy="338554"/>
          </a:xfrm>
          <a:prstGeom prst="rect">
            <a:avLst/>
          </a:prstGeom>
          <a:noFill/>
        </p:spPr>
        <p:txBody>
          <a:bodyPr wrap="square">
            <a:spAutoFit/>
          </a:bodyPr>
          <a:lstStyle/>
          <a:p>
            <a:r>
              <a:rPr lang="en-US" sz="1600" dirty="0"/>
              <a:t>Persistent Volume</a:t>
            </a:r>
          </a:p>
        </p:txBody>
      </p:sp>
      <p:sp>
        <p:nvSpPr>
          <p:cNvPr id="43" name="TextBox 42">
            <a:extLst>
              <a:ext uri="{FF2B5EF4-FFF2-40B4-BE49-F238E27FC236}">
                <a16:creationId xmlns:a16="http://schemas.microsoft.com/office/drawing/2014/main" id="{C9BD6409-508B-4C48-815B-B59AA6E25E5F}"/>
              </a:ext>
            </a:extLst>
          </p:cNvPr>
          <p:cNvSpPr txBox="1"/>
          <p:nvPr/>
        </p:nvSpPr>
        <p:spPr>
          <a:xfrm>
            <a:off x="10240623" y="2429348"/>
            <a:ext cx="1553808" cy="1323439"/>
          </a:xfrm>
          <a:prstGeom prst="rect">
            <a:avLst/>
          </a:prstGeom>
          <a:noFill/>
        </p:spPr>
        <p:txBody>
          <a:bodyPr wrap="square">
            <a:spAutoFit/>
          </a:bodyPr>
          <a:lstStyle/>
          <a:p>
            <a:pPr algn="ctr"/>
            <a:r>
              <a:rPr lang="en-US" sz="1600" dirty="0"/>
              <a:t>Storage Class</a:t>
            </a:r>
            <a:br>
              <a:rPr lang="en-US" sz="1600" dirty="0"/>
            </a:br>
            <a:r>
              <a:rPr lang="en-US" sz="1600" dirty="0"/>
              <a:t>OR</a:t>
            </a:r>
            <a:br>
              <a:rPr lang="en-US" sz="1600" dirty="0"/>
            </a:br>
            <a:r>
              <a:rPr lang="en-US" sz="1600" dirty="0"/>
              <a:t>Cloud Storage</a:t>
            </a:r>
            <a:br>
              <a:rPr lang="en-US" sz="1600" dirty="0"/>
            </a:br>
            <a:r>
              <a:rPr lang="en-US" sz="1600" dirty="0"/>
              <a:t>OR</a:t>
            </a:r>
            <a:br>
              <a:rPr lang="en-US" sz="1600" dirty="0"/>
            </a:br>
            <a:r>
              <a:rPr lang="en-US" sz="1600" dirty="0"/>
              <a:t>Local Storage</a:t>
            </a:r>
          </a:p>
        </p:txBody>
      </p:sp>
      <p:cxnSp>
        <p:nvCxnSpPr>
          <p:cNvPr id="14" name="Straight Arrow Connector 13">
            <a:extLst>
              <a:ext uri="{FF2B5EF4-FFF2-40B4-BE49-F238E27FC236}">
                <a16:creationId xmlns:a16="http://schemas.microsoft.com/office/drawing/2014/main" id="{8FC35FC5-D65D-415F-8792-E49C321E4597}"/>
              </a:ext>
            </a:extLst>
          </p:cNvPr>
          <p:cNvCxnSpPr>
            <a:cxnSpLocks/>
            <a:stCxn id="39" idx="3"/>
            <a:endCxn id="42" idx="1"/>
          </p:cNvCxnSpPr>
          <p:nvPr/>
        </p:nvCxnSpPr>
        <p:spPr>
          <a:xfrm flipV="1">
            <a:off x="5022580" y="3091068"/>
            <a:ext cx="2985049" cy="2037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89E5678-1E02-4844-81B0-6916239BF7EF}"/>
              </a:ext>
            </a:extLst>
          </p:cNvPr>
          <p:cNvCxnSpPr>
            <a:stCxn id="41" idx="3"/>
            <a:endCxn id="43" idx="1"/>
          </p:cNvCxnSpPr>
          <p:nvPr/>
        </p:nvCxnSpPr>
        <p:spPr>
          <a:xfrm flipV="1">
            <a:off x="9856306" y="3091068"/>
            <a:ext cx="38431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1438A4-B109-4572-8C94-186514C169B4}"/>
              </a:ext>
            </a:extLst>
          </p:cNvPr>
          <p:cNvCxnSpPr>
            <a:cxnSpLocks/>
            <a:stCxn id="26" idx="2"/>
            <a:endCxn id="38" idx="0"/>
          </p:cNvCxnSpPr>
          <p:nvPr/>
        </p:nvCxnSpPr>
        <p:spPr>
          <a:xfrm flipH="1">
            <a:off x="3800065" y="4306958"/>
            <a:ext cx="3315" cy="437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2FEC45-D6DB-4DA1-BD22-D65B6DE07AD9}"/>
              </a:ext>
            </a:extLst>
          </p:cNvPr>
          <p:cNvCxnSpPr>
            <a:cxnSpLocks/>
            <a:endCxn id="41" idx="2"/>
          </p:cNvCxnSpPr>
          <p:nvPr/>
        </p:nvCxnSpPr>
        <p:spPr>
          <a:xfrm flipV="1">
            <a:off x="8931965" y="3606247"/>
            <a:ext cx="0" cy="306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0D90C7D-209D-48C1-AA8A-C7F45BFD92BC}"/>
              </a:ext>
            </a:extLst>
          </p:cNvPr>
          <p:cNvSpPr txBox="1"/>
          <p:nvPr/>
        </p:nvSpPr>
        <p:spPr>
          <a:xfrm>
            <a:off x="7491619" y="3952148"/>
            <a:ext cx="2677773" cy="830997"/>
          </a:xfrm>
          <a:prstGeom prst="rect">
            <a:avLst/>
          </a:prstGeom>
          <a:noFill/>
        </p:spPr>
        <p:txBody>
          <a:bodyPr wrap="square">
            <a:spAutoFit/>
          </a:bodyPr>
          <a:lstStyle/>
          <a:p>
            <a:r>
              <a:rPr lang="en-US" sz="1600" dirty="0"/>
              <a:t>Persistent volumes are placed outside of a namespace in a K8 cluster.</a:t>
            </a:r>
          </a:p>
        </p:txBody>
      </p:sp>
    </p:spTree>
    <p:extLst>
      <p:ext uri="{BB962C8B-B14F-4D97-AF65-F5344CB8AC3E}">
        <p14:creationId xmlns:p14="http://schemas.microsoft.com/office/powerpoint/2010/main" val="3358944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Monolith architecture</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p:txBody>
          <a:bodyPr/>
          <a:lstStyle/>
          <a:p>
            <a:r>
              <a:rPr lang="en-US" dirty="0"/>
              <a:t>Tightly coupled applications.</a:t>
            </a:r>
          </a:p>
          <a:p>
            <a:r>
              <a:rPr lang="en-US" dirty="0"/>
              <a:t>The entire application is build together to serve as a single unit for production environment which cause down time for the application because if we modify or update one feature then we will have to build the entire application again.</a:t>
            </a:r>
          </a:p>
          <a:p>
            <a:r>
              <a:rPr lang="en-US" dirty="0"/>
              <a:t>Implementing/Updating one feature can break other features of our application.</a:t>
            </a:r>
          </a:p>
          <a:p>
            <a:r>
              <a:rPr lang="en-US" dirty="0"/>
              <a:t>Code is not organized.</a:t>
            </a:r>
          </a:p>
          <a:p>
            <a:r>
              <a:rPr lang="en-US" dirty="0"/>
              <a:t>As the user increases, we make new monolith instances to handle the load.</a:t>
            </a:r>
          </a:p>
          <a:p>
            <a:r>
              <a:rPr lang="en-US" dirty="0"/>
              <a:t>We have single UI, single Business logic and single Database layers</a:t>
            </a:r>
            <a:br>
              <a:rPr lang="en-US" dirty="0"/>
            </a:br>
            <a:r>
              <a:rPr lang="en-US" dirty="0"/>
              <a:t>UI </a:t>
            </a:r>
            <a:r>
              <a:rPr lang="en-US" dirty="0">
                <a:sym typeface="Wingdings" panose="05000000000000000000" pitchFamily="2" charset="2"/>
              </a:rPr>
              <a:t> Business Logic  Database.</a:t>
            </a:r>
          </a:p>
          <a:p>
            <a:r>
              <a:rPr lang="en-US" dirty="0">
                <a:sym typeface="Wingdings" panose="05000000000000000000" pitchFamily="2" charset="2"/>
              </a:rPr>
              <a:t>If one thing fails, the entire application is rebuild.</a:t>
            </a:r>
            <a:endParaRPr lang="en-US" dirty="0"/>
          </a:p>
        </p:txBody>
      </p:sp>
    </p:spTree>
    <p:extLst>
      <p:ext uri="{BB962C8B-B14F-4D97-AF65-F5344CB8AC3E}">
        <p14:creationId xmlns:p14="http://schemas.microsoft.com/office/powerpoint/2010/main" val="2730660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28480-1628-4DB3-A0DB-B398586D91B0}"/>
              </a:ext>
            </a:extLst>
          </p:cNvPr>
          <p:cNvSpPr>
            <a:spLocks noGrp="1"/>
          </p:cNvSpPr>
          <p:nvPr>
            <p:ph type="title"/>
          </p:nvPr>
        </p:nvSpPr>
        <p:spPr>
          <a:xfrm>
            <a:off x="1020227" y="388441"/>
            <a:ext cx="10743935" cy="1609344"/>
          </a:xfrm>
        </p:spPr>
        <p:txBody>
          <a:bodyPr/>
          <a:lstStyle/>
          <a:p>
            <a:r>
              <a:rPr lang="en-US" dirty="0"/>
              <a:t>Solutions (container management tools)</a:t>
            </a:r>
          </a:p>
        </p:txBody>
      </p:sp>
      <p:pic>
        <p:nvPicPr>
          <p:cNvPr id="5" name="Picture 4">
            <a:extLst>
              <a:ext uri="{FF2B5EF4-FFF2-40B4-BE49-F238E27FC236}">
                <a16:creationId xmlns:a16="http://schemas.microsoft.com/office/drawing/2014/main" id="{902024E4-8300-4BEB-873D-139B6A1749CA}"/>
              </a:ext>
            </a:extLst>
          </p:cNvPr>
          <p:cNvPicPr>
            <a:picLocks noChangeAspect="1"/>
          </p:cNvPicPr>
          <p:nvPr/>
        </p:nvPicPr>
        <p:blipFill>
          <a:blip r:embed="rId2"/>
          <a:stretch>
            <a:fillRect/>
          </a:stretch>
        </p:blipFill>
        <p:spPr>
          <a:xfrm>
            <a:off x="1425665" y="2533614"/>
            <a:ext cx="3936662" cy="1807772"/>
          </a:xfrm>
          <a:prstGeom prst="rect">
            <a:avLst/>
          </a:prstGeom>
        </p:spPr>
      </p:pic>
      <p:pic>
        <p:nvPicPr>
          <p:cNvPr id="7" name="Picture 6">
            <a:extLst>
              <a:ext uri="{FF2B5EF4-FFF2-40B4-BE49-F238E27FC236}">
                <a16:creationId xmlns:a16="http://schemas.microsoft.com/office/drawing/2014/main" id="{11F72C52-B2AA-45EE-B7C6-6BE2EAC5C210}"/>
              </a:ext>
            </a:extLst>
          </p:cNvPr>
          <p:cNvPicPr>
            <a:picLocks noChangeAspect="1"/>
          </p:cNvPicPr>
          <p:nvPr/>
        </p:nvPicPr>
        <p:blipFill>
          <a:blip r:embed="rId3"/>
          <a:stretch>
            <a:fillRect/>
          </a:stretch>
        </p:blipFill>
        <p:spPr>
          <a:xfrm>
            <a:off x="6392195" y="2374403"/>
            <a:ext cx="1834973" cy="1781453"/>
          </a:xfrm>
          <a:prstGeom prst="rect">
            <a:avLst/>
          </a:prstGeom>
        </p:spPr>
      </p:pic>
      <p:pic>
        <p:nvPicPr>
          <p:cNvPr id="9" name="Picture 8">
            <a:extLst>
              <a:ext uri="{FF2B5EF4-FFF2-40B4-BE49-F238E27FC236}">
                <a16:creationId xmlns:a16="http://schemas.microsoft.com/office/drawing/2014/main" id="{C2337F2B-BB43-4940-A2C7-ECFA0A9C5F27}"/>
              </a:ext>
            </a:extLst>
          </p:cNvPr>
          <p:cNvPicPr>
            <a:picLocks noChangeAspect="1"/>
          </p:cNvPicPr>
          <p:nvPr/>
        </p:nvPicPr>
        <p:blipFill>
          <a:blip r:embed="rId4"/>
          <a:stretch>
            <a:fillRect/>
          </a:stretch>
        </p:blipFill>
        <p:spPr>
          <a:xfrm>
            <a:off x="1425665" y="4764025"/>
            <a:ext cx="3942232" cy="1363355"/>
          </a:xfrm>
          <a:prstGeom prst="rect">
            <a:avLst/>
          </a:prstGeom>
        </p:spPr>
      </p:pic>
      <p:pic>
        <p:nvPicPr>
          <p:cNvPr id="11" name="Graphic 10">
            <a:extLst>
              <a:ext uri="{FF2B5EF4-FFF2-40B4-BE49-F238E27FC236}">
                <a16:creationId xmlns:a16="http://schemas.microsoft.com/office/drawing/2014/main" id="{2900C225-198D-4AEA-AD7F-DE9182EF43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2195" y="4909092"/>
            <a:ext cx="4004549" cy="1073219"/>
          </a:xfrm>
          <a:prstGeom prst="rect">
            <a:avLst/>
          </a:prstGeom>
        </p:spPr>
      </p:pic>
    </p:spTree>
    <p:extLst>
      <p:ext uri="{BB962C8B-B14F-4D97-AF65-F5344CB8AC3E}">
        <p14:creationId xmlns:p14="http://schemas.microsoft.com/office/powerpoint/2010/main" val="87548547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2C8394-AF8B-4D1C-8213-E012BF425F90}"/>
              </a:ext>
            </a:extLst>
          </p:cNvPr>
          <p:cNvSpPr/>
          <p:nvPr/>
        </p:nvSpPr>
        <p:spPr>
          <a:xfrm>
            <a:off x="397570" y="662606"/>
            <a:ext cx="6997148" cy="533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56A83D-1405-46C6-8C89-02B26948C575}"/>
              </a:ext>
            </a:extLst>
          </p:cNvPr>
          <p:cNvSpPr/>
          <p:nvPr/>
        </p:nvSpPr>
        <p:spPr>
          <a:xfrm>
            <a:off x="821640" y="1338468"/>
            <a:ext cx="6228522" cy="3419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73537C1-81A0-41D5-9BF6-2CA4968E3364}"/>
              </a:ext>
            </a:extLst>
          </p:cNvPr>
          <p:cNvSpPr/>
          <p:nvPr/>
        </p:nvSpPr>
        <p:spPr>
          <a:xfrm>
            <a:off x="2160110" y="3419059"/>
            <a:ext cx="3286539"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C53451-2F7B-46AD-8D44-BCECCF40F548}"/>
              </a:ext>
            </a:extLst>
          </p:cNvPr>
          <p:cNvSpPr/>
          <p:nvPr/>
        </p:nvSpPr>
        <p:spPr>
          <a:xfrm>
            <a:off x="1139691" y="1669768"/>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C0AFEC1-FBE3-494F-9AE2-A3B80F5C7220}"/>
              </a:ext>
            </a:extLst>
          </p:cNvPr>
          <p:cNvSpPr/>
          <p:nvPr/>
        </p:nvSpPr>
        <p:spPr>
          <a:xfrm>
            <a:off x="3140770" y="1669769"/>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3C62F7A-19C9-4224-A8A4-DC2F66ECA1CD}"/>
              </a:ext>
            </a:extLst>
          </p:cNvPr>
          <p:cNvSpPr/>
          <p:nvPr/>
        </p:nvSpPr>
        <p:spPr>
          <a:xfrm>
            <a:off x="5141849" y="1669769"/>
            <a:ext cx="1590261" cy="1126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EF3AE1-3051-4F80-9C0C-7BF4093963F6}"/>
              </a:ext>
            </a:extLst>
          </p:cNvPr>
          <p:cNvSpPr txBox="1"/>
          <p:nvPr/>
        </p:nvSpPr>
        <p:spPr>
          <a:xfrm>
            <a:off x="934283" y="4206940"/>
            <a:ext cx="629479" cy="338554"/>
          </a:xfrm>
          <a:prstGeom prst="rect">
            <a:avLst/>
          </a:prstGeom>
          <a:noFill/>
        </p:spPr>
        <p:txBody>
          <a:bodyPr wrap="square">
            <a:spAutoFit/>
          </a:bodyPr>
          <a:lstStyle/>
          <a:p>
            <a:r>
              <a:rPr lang="en-US" sz="1600" dirty="0"/>
              <a:t>Pod</a:t>
            </a:r>
          </a:p>
        </p:txBody>
      </p:sp>
      <p:sp>
        <p:nvSpPr>
          <p:cNvPr id="32" name="TextBox 31">
            <a:extLst>
              <a:ext uri="{FF2B5EF4-FFF2-40B4-BE49-F238E27FC236}">
                <a16:creationId xmlns:a16="http://schemas.microsoft.com/office/drawing/2014/main" id="{F843172F-58CB-45B3-86B6-3F9FF2EC783B}"/>
              </a:ext>
            </a:extLst>
          </p:cNvPr>
          <p:cNvSpPr txBox="1"/>
          <p:nvPr/>
        </p:nvSpPr>
        <p:spPr>
          <a:xfrm>
            <a:off x="2247904" y="3812999"/>
            <a:ext cx="3110950" cy="338554"/>
          </a:xfrm>
          <a:prstGeom prst="rect">
            <a:avLst/>
          </a:prstGeom>
          <a:noFill/>
        </p:spPr>
        <p:txBody>
          <a:bodyPr wrap="square">
            <a:spAutoFit/>
          </a:bodyPr>
          <a:lstStyle/>
          <a:p>
            <a:r>
              <a:rPr lang="en-US" sz="1600" dirty="0"/>
              <a:t>Temporary/Ephemeral Volume</a:t>
            </a:r>
          </a:p>
        </p:txBody>
      </p:sp>
      <p:sp>
        <p:nvSpPr>
          <p:cNvPr id="34" name="TextBox 33">
            <a:extLst>
              <a:ext uri="{FF2B5EF4-FFF2-40B4-BE49-F238E27FC236}">
                <a16:creationId xmlns:a16="http://schemas.microsoft.com/office/drawing/2014/main" id="{08BA590D-8009-4223-BB92-2A5503562B59}"/>
              </a:ext>
            </a:extLst>
          </p:cNvPr>
          <p:cNvSpPr txBox="1"/>
          <p:nvPr/>
        </p:nvSpPr>
        <p:spPr>
          <a:xfrm>
            <a:off x="1139691" y="2063708"/>
            <a:ext cx="1550506" cy="338554"/>
          </a:xfrm>
          <a:prstGeom prst="rect">
            <a:avLst/>
          </a:prstGeom>
          <a:noFill/>
        </p:spPr>
        <p:txBody>
          <a:bodyPr wrap="square">
            <a:spAutoFit/>
          </a:bodyPr>
          <a:lstStyle/>
          <a:p>
            <a:r>
              <a:rPr lang="en-US" sz="1600" dirty="0"/>
              <a:t>Container # X</a:t>
            </a:r>
          </a:p>
        </p:txBody>
      </p:sp>
      <p:sp>
        <p:nvSpPr>
          <p:cNvPr id="35" name="TextBox 34">
            <a:extLst>
              <a:ext uri="{FF2B5EF4-FFF2-40B4-BE49-F238E27FC236}">
                <a16:creationId xmlns:a16="http://schemas.microsoft.com/office/drawing/2014/main" id="{C551CE7C-A3CF-4B44-8168-D08102D60291}"/>
              </a:ext>
            </a:extLst>
          </p:cNvPr>
          <p:cNvSpPr txBox="1"/>
          <p:nvPr/>
        </p:nvSpPr>
        <p:spPr>
          <a:xfrm>
            <a:off x="3160647" y="2040210"/>
            <a:ext cx="1550506" cy="338554"/>
          </a:xfrm>
          <a:prstGeom prst="rect">
            <a:avLst/>
          </a:prstGeom>
          <a:noFill/>
        </p:spPr>
        <p:txBody>
          <a:bodyPr wrap="square">
            <a:spAutoFit/>
          </a:bodyPr>
          <a:lstStyle/>
          <a:p>
            <a:r>
              <a:rPr lang="en-US" sz="1600" dirty="0"/>
              <a:t>Container # Y</a:t>
            </a:r>
          </a:p>
        </p:txBody>
      </p:sp>
      <p:sp>
        <p:nvSpPr>
          <p:cNvPr id="36" name="TextBox 35">
            <a:extLst>
              <a:ext uri="{FF2B5EF4-FFF2-40B4-BE49-F238E27FC236}">
                <a16:creationId xmlns:a16="http://schemas.microsoft.com/office/drawing/2014/main" id="{74BD051D-2CA1-4C26-A0A0-55A61F2AAF4E}"/>
              </a:ext>
            </a:extLst>
          </p:cNvPr>
          <p:cNvSpPr txBox="1"/>
          <p:nvPr/>
        </p:nvSpPr>
        <p:spPr>
          <a:xfrm>
            <a:off x="5191543" y="2040207"/>
            <a:ext cx="1550506" cy="338554"/>
          </a:xfrm>
          <a:prstGeom prst="rect">
            <a:avLst/>
          </a:prstGeom>
          <a:noFill/>
        </p:spPr>
        <p:txBody>
          <a:bodyPr wrap="square">
            <a:spAutoFit/>
          </a:bodyPr>
          <a:lstStyle/>
          <a:p>
            <a:r>
              <a:rPr lang="en-US" sz="1600" dirty="0"/>
              <a:t>Container # Z</a:t>
            </a:r>
          </a:p>
        </p:txBody>
      </p:sp>
      <p:sp>
        <p:nvSpPr>
          <p:cNvPr id="37" name="TextBox 36">
            <a:extLst>
              <a:ext uri="{FF2B5EF4-FFF2-40B4-BE49-F238E27FC236}">
                <a16:creationId xmlns:a16="http://schemas.microsoft.com/office/drawing/2014/main" id="{5E60B6CB-7C9A-41D0-B1DE-1B4A0B94F485}"/>
              </a:ext>
            </a:extLst>
          </p:cNvPr>
          <p:cNvSpPr txBox="1"/>
          <p:nvPr/>
        </p:nvSpPr>
        <p:spPr>
          <a:xfrm>
            <a:off x="3243474" y="787879"/>
            <a:ext cx="1305340" cy="338554"/>
          </a:xfrm>
          <a:prstGeom prst="rect">
            <a:avLst/>
          </a:prstGeom>
          <a:noFill/>
        </p:spPr>
        <p:txBody>
          <a:bodyPr wrap="square">
            <a:spAutoFit/>
          </a:bodyPr>
          <a:lstStyle/>
          <a:p>
            <a:r>
              <a:rPr lang="en-US" sz="1600" dirty="0"/>
              <a:t>Namespace</a:t>
            </a:r>
          </a:p>
        </p:txBody>
      </p:sp>
      <p:sp>
        <p:nvSpPr>
          <p:cNvPr id="38" name="Rectangle 37">
            <a:extLst>
              <a:ext uri="{FF2B5EF4-FFF2-40B4-BE49-F238E27FC236}">
                <a16:creationId xmlns:a16="http://schemas.microsoft.com/office/drawing/2014/main" id="{A8F73B8A-A628-4EDF-9929-64794668C161}"/>
              </a:ext>
            </a:extLst>
          </p:cNvPr>
          <p:cNvSpPr/>
          <p:nvPr/>
        </p:nvSpPr>
        <p:spPr>
          <a:xfrm>
            <a:off x="2577550" y="4982819"/>
            <a:ext cx="2445030" cy="76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388B507-C621-4A0C-AF8E-61493BF71F2D}"/>
              </a:ext>
            </a:extLst>
          </p:cNvPr>
          <p:cNvSpPr txBox="1"/>
          <p:nvPr/>
        </p:nvSpPr>
        <p:spPr>
          <a:xfrm>
            <a:off x="2577550" y="5197697"/>
            <a:ext cx="2445030" cy="338554"/>
          </a:xfrm>
          <a:prstGeom prst="rect">
            <a:avLst/>
          </a:prstGeom>
          <a:noFill/>
        </p:spPr>
        <p:txBody>
          <a:bodyPr wrap="square">
            <a:spAutoFit/>
          </a:bodyPr>
          <a:lstStyle/>
          <a:p>
            <a:r>
              <a:rPr lang="en-US" sz="1600" dirty="0"/>
              <a:t>Persistent Volume Claim</a:t>
            </a:r>
          </a:p>
        </p:txBody>
      </p:sp>
      <p:sp>
        <p:nvSpPr>
          <p:cNvPr id="40" name="Rectangle 39">
            <a:extLst>
              <a:ext uri="{FF2B5EF4-FFF2-40B4-BE49-F238E27FC236}">
                <a16:creationId xmlns:a16="http://schemas.microsoft.com/office/drawing/2014/main" id="{393DC316-9C8E-4FC3-8B53-21B747619041}"/>
              </a:ext>
            </a:extLst>
          </p:cNvPr>
          <p:cNvSpPr/>
          <p:nvPr/>
        </p:nvSpPr>
        <p:spPr>
          <a:xfrm>
            <a:off x="10240623" y="662606"/>
            <a:ext cx="1553808" cy="533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CA706B0-67F3-4E27-A52A-344DDF1BE21C}"/>
              </a:ext>
            </a:extLst>
          </p:cNvPr>
          <p:cNvSpPr/>
          <p:nvPr/>
        </p:nvSpPr>
        <p:spPr>
          <a:xfrm>
            <a:off x="8007624" y="2814426"/>
            <a:ext cx="1848682" cy="1030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03BFBFF-1C9D-4E47-BA15-472EB6A44E56}"/>
              </a:ext>
            </a:extLst>
          </p:cNvPr>
          <p:cNvSpPr txBox="1"/>
          <p:nvPr/>
        </p:nvSpPr>
        <p:spPr>
          <a:xfrm>
            <a:off x="8007629" y="3160327"/>
            <a:ext cx="1848681" cy="338554"/>
          </a:xfrm>
          <a:prstGeom prst="rect">
            <a:avLst/>
          </a:prstGeom>
          <a:noFill/>
        </p:spPr>
        <p:txBody>
          <a:bodyPr wrap="square">
            <a:spAutoFit/>
          </a:bodyPr>
          <a:lstStyle/>
          <a:p>
            <a:r>
              <a:rPr lang="en-US" sz="1600" dirty="0"/>
              <a:t>Persistent Volume</a:t>
            </a:r>
          </a:p>
        </p:txBody>
      </p:sp>
      <p:sp>
        <p:nvSpPr>
          <p:cNvPr id="43" name="TextBox 42">
            <a:extLst>
              <a:ext uri="{FF2B5EF4-FFF2-40B4-BE49-F238E27FC236}">
                <a16:creationId xmlns:a16="http://schemas.microsoft.com/office/drawing/2014/main" id="{C9BD6409-508B-4C48-815B-B59AA6E25E5F}"/>
              </a:ext>
            </a:extLst>
          </p:cNvPr>
          <p:cNvSpPr txBox="1"/>
          <p:nvPr/>
        </p:nvSpPr>
        <p:spPr>
          <a:xfrm>
            <a:off x="10240623" y="2667884"/>
            <a:ext cx="1553808" cy="1323439"/>
          </a:xfrm>
          <a:prstGeom prst="rect">
            <a:avLst/>
          </a:prstGeom>
          <a:noFill/>
        </p:spPr>
        <p:txBody>
          <a:bodyPr wrap="square">
            <a:spAutoFit/>
          </a:bodyPr>
          <a:lstStyle/>
          <a:p>
            <a:pPr algn="ctr"/>
            <a:r>
              <a:rPr lang="en-US" sz="1600" dirty="0"/>
              <a:t>Storage Class</a:t>
            </a:r>
            <a:br>
              <a:rPr lang="en-US" sz="1600" dirty="0"/>
            </a:br>
            <a:r>
              <a:rPr lang="en-US" sz="1600" dirty="0"/>
              <a:t>OR</a:t>
            </a:r>
            <a:br>
              <a:rPr lang="en-US" sz="1600" dirty="0"/>
            </a:br>
            <a:r>
              <a:rPr lang="en-US" sz="1600" dirty="0"/>
              <a:t>Cloud Storage</a:t>
            </a:r>
            <a:br>
              <a:rPr lang="en-US" sz="1600" dirty="0"/>
            </a:br>
            <a:r>
              <a:rPr lang="en-US" sz="1600" dirty="0"/>
              <a:t>OR</a:t>
            </a:r>
            <a:br>
              <a:rPr lang="en-US" sz="1600" dirty="0"/>
            </a:br>
            <a:r>
              <a:rPr lang="en-US" sz="1600" dirty="0"/>
              <a:t>Local Storage</a:t>
            </a:r>
          </a:p>
        </p:txBody>
      </p:sp>
      <p:cxnSp>
        <p:nvCxnSpPr>
          <p:cNvPr id="14" name="Straight Arrow Connector 13">
            <a:extLst>
              <a:ext uri="{FF2B5EF4-FFF2-40B4-BE49-F238E27FC236}">
                <a16:creationId xmlns:a16="http://schemas.microsoft.com/office/drawing/2014/main" id="{8FC35FC5-D65D-415F-8792-E49C321E4597}"/>
              </a:ext>
            </a:extLst>
          </p:cNvPr>
          <p:cNvCxnSpPr>
            <a:cxnSpLocks/>
            <a:stCxn id="39" idx="3"/>
            <a:endCxn id="42" idx="1"/>
          </p:cNvCxnSpPr>
          <p:nvPr/>
        </p:nvCxnSpPr>
        <p:spPr>
          <a:xfrm flipV="1">
            <a:off x="5022580" y="3329604"/>
            <a:ext cx="2985049" cy="2037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89E5678-1E02-4844-81B0-6916239BF7EF}"/>
              </a:ext>
            </a:extLst>
          </p:cNvPr>
          <p:cNvCxnSpPr>
            <a:stCxn id="41" idx="3"/>
            <a:endCxn id="43" idx="1"/>
          </p:cNvCxnSpPr>
          <p:nvPr/>
        </p:nvCxnSpPr>
        <p:spPr>
          <a:xfrm flipV="1">
            <a:off x="9856306" y="3329604"/>
            <a:ext cx="38431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1438A4-B109-4572-8C94-186514C169B4}"/>
              </a:ext>
            </a:extLst>
          </p:cNvPr>
          <p:cNvCxnSpPr>
            <a:cxnSpLocks/>
            <a:stCxn id="26" idx="2"/>
            <a:endCxn id="38" idx="0"/>
          </p:cNvCxnSpPr>
          <p:nvPr/>
        </p:nvCxnSpPr>
        <p:spPr>
          <a:xfrm flipH="1">
            <a:off x="3800065" y="4545494"/>
            <a:ext cx="3315" cy="437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2FEC45-D6DB-4DA1-BD22-D65B6DE07AD9}"/>
              </a:ext>
            </a:extLst>
          </p:cNvPr>
          <p:cNvCxnSpPr>
            <a:cxnSpLocks/>
            <a:endCxn id="41" idx="2"/>
          </p:cNvCxnSpPr>
          <p:nvPr/>
        </p:nvCxnSpPr>
        <p:spPr>
          <a:xfrm flipV="1">
            <a:off x="8931965" y="3844783"/>
            <a:ext cx="0" cy="306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0D90C7D-209D-48C1-AA8A-C7F45BFD92BC}"/>
              </a:ext>
            </a:extLst>
          </p:cNvPr>
          <p:cNvSpPr txBox="1"/>
          <p:nvPr/>
        </p:nvSpPr>
        <p:spPr>
          <a:xfrm>
            <a:off x="7491621" y="4089633"/>
            <a:ext cx="2677773" cy="2800767"/>
          </a:xfrm>
          <a:prstGeom prst="rect">
            <a:avLst/>
          </a:prstGeom>
          <a:noFill/>
        </p:spPr>
        <p:txBody>
          <a:bodyPr wrap="square">
            <a:spAutoFit/>
          </a:bodyPr>
          <a:lstStyle/>
          <a:p>
            <a:r>
              <a:rPr lang="en-US" sz="1600" dirty="0"/>
              <a:t>In </a:t>
            </a:r>
            <a:r>
              <a:rPr lang="en-US" sz="1600" b="1" dirty="0"/>
              <a:t>static provisioning</a:t>
            </a:r>
            <a:r>
              <a:rPr lang="en-US" sz="1600" dirty="0"/>
              <a:t>, the Persistent Volumes are created by the cluster administrators “manually”. There can be ‘N’ number of PVs in a cluster, we then create a PVC and the PVC picks the best persistent volume from the available PVs based on its requirements.</a:t>
            </a:r>
          </a:p>
        </p:txBody>
      </p:sp>
      <p:sp>
        <p:nvSpPr>
          <p:cNvPr id="30" name="TextBox 29">
            <a:extLst>
              <a:ext uri="{FF2B5EF4-FFF2-40B4-BE49-F238E27FC236}">
                <a16:creationId xmlns:a16="http://schemas.microsoft.com/office/drawing/2014/main" id="{EBB5AF30-5FF3-48FB-9CD6-55F84752B8D6}"/>
              </a:ext>
            </a:extLst>
          </p:cNvPr>
          <p:cNvSpPr txBox="1"/>
          <p:nvPr/>
        </p:nvSpPr>
        <p:spPr>
          <a:xfrm>
            <a:off x="5284309" y="53009"/>
            <a:ext cx="1305340" cy="338554"/>
          </a:xfrm>
          <a:prstGeom prst="rect">
            <a:avLst/>
          </a:prstGeom>
          <a:noFill/>
        </p:spPr>
        <p:txBody>
          <a:bodyPr wrap="square">
            <a:spAutoFit/>
          </a:bodyPr>
          <a:lstStyle/>
          <a:p>
            <a:r>
              <a:rPr lang="en-US" sz="1600" dirty="0"/>
              <a:t>K8 Cluster</a:t>
            </a:r>
          </a:p>
        </p:txBody>
      </p:sp>
    </p:spTree>
    <p:extLst>
      <p:ext uri="{BB962C8B-B14F-4D97-AF65-F5344CB8AC3E}">
        <p14:creationId xmlns:p14="http://schemas.microsoft.com/office/powerpoint/2010/main" val="3374497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6247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791A2B-8118-4BE4-BFBE-A6F72C6600C6}"/>
              </a:ext>
            </a:extLst>
          </p:cNvPr>
          <p:cNvPicPr>
            <a:picLocks noChangeAspect="1"/>
          </p:cNvPicPr>
          <p:nvPr/>
        </p:nvPicPr>
        <p:blipFill>
          <a:blip r:embed="rId2"/>
          <a:stretch>
            <a:fillRect/>
          </a:stretch>
        </p:blipFill>
        <p:spPr>
          <a:xfrm>
            <a:off x="722286" y="209150"/>
            <a:ext cx="8328949" cy="6439700"/>
          </a:xfrm>
          <a:prstGeom prst="rect">
            <a:avLst/>
          </a:prstGeom>
        </p:spPr>
      </p:pic>
    </p:spTree>
    <p:extLst>
      <p:ext uri="{BB962C8B-B14F-4D97-AF65-F5344CB8AC3E}">
        <p14:creationId xmlns:p14="http://schemas.microsoft.com/office/powerpoint/2010/main" val="385509889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1FAAA-E96E-485A-BBF7-0ADA3FCB81A9}"/>
              </a:ext>
            </a:extLst>
          </p:cNvPr>
          <p:cNvPicPr>
            <a:picLocks noChangeAspect="1"/>
          </p:cNvPicPr>
          <p:nvPr/>
        </p:nvPicPr>
        <p:blipFill>
          <a:blip r:embed="rId2"/>
          <a:stretch>
            <a:fillRect/>
          </a:stretch>
        </p:blipFill>
        <p:spPr>
          <a:xfrm>
            <a:off x="563260" y="675274"/>
            <a:ext cx="10081602" cy="4042499"/>
          </a:xfrm>
          <a:prstGeom prst="rect">
            <a:avLst/>
          </a:prstGeom>
        </p:spPr>
      </p:pic>
    </p:spTree>
    <p:extLst>
      <p:ext uri="{BB962C8B-B14F-4D97-AF65-F5344CB8AC3E}">
        <p14:creationId xmlns:p14="http://schemas.microsoft.com/office/powerpoint/2010/main" val="229292952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20168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1303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3AEA-DC58-422A-A215-19727106266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9AFF9C8-153E-4F41-AD12-76E7D5BDB7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34488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973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1826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159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6B69-A001-404F-9097-D625437A018A}"/>
              </a:ext>
            </a:extLst>
          </p:cNvPr>
          <p:cNvSpPr>
            <a:spLocks noGrp="1"/>
          </p:cNvSpPr>
          <p:nvPr>
            <p:ph type="title"/>
          </p:nvPr>
        </p:nvSpPr>
        <p:spPr/>
        <p:txBody>
          <a:bodyPr/>
          <a:lstStyle/>
          <a:p>
            <a:r>
              <a:rPr lang="en-US" dirty="0"/>
              <a:t>Introduction to kubernetes</a:t>
            </a:r>
          </a:p>
        </p:txBody>
      </p:sp>
      <p:sp>
        <p:nvSpPr>
          <p:cNvPr id="3" name="Content Placeholder 2">
            <a:extLst>
              <a:ext uri="{FF2B5EF4-FFF2-40B4-BE49-F238E27FC236}">
                <a16:creationId xmlns:a16="http://schemas.microsoft.com/office/drawing/2014/main" id="{39E3F6C8-D58D-4317-ABCA-6D57BB466EF6}"/>
              </a:ext>
            </a:extLst>
          </p:cNvPr>
          <p:cNvSpPr>
            <a:spLocks noGrp="1"/>
          </p:cNvSpPr>
          <p:nvPr>
            <p:ph idx="1"/>
          </p:nvPr>
        </p:nvSpPr>
        <p:spPr/>
        <p:txBody>
          <a:bodyPr>
            <a:normAutofit lnSpcReduction="10000"/>
          </a:bodyPr>
          <a:lstStyle/>
          <a:p>
            <a:r>
              <a:rPr lang="en-US" b="0" i="0" dirty="0">
                <a:effectLst/>
                <a:cs typeface="Arial" panose="020B0604020202020204" pitchFamily="34" charset="0"/>
              </a:rPr>
              <a:t>Kubernetes is an open-source </a:t>
            </a:r>
            <a:r>
              <a:rPr lang="en-US" b="1" i="0" dirty="0">
                <a:effectLst/>
                <a:cs typeface="Arial" panose="020B0604020202020204" pitchFamily="34" charset="0"/>
              </a:rPr>
              <a:t>container-orchestration system </a:t>
            </a:r>
            <a:r>
              <a:rPr lang="en-US" b="1" dirty="0">
                <a:cs typeface="Arial" panose="020B0604020202020204" pitchFamily="34" charset="0"/>
              </a:rPr>
              <a:t>(containers management tool) </a:t>
            </a:r>
            <a:r>
              <a:rPr lang="en-US" dirty="0">
                <a:cs typeface="Arial" panose="020B0604020202020204" pitchFamily="34" charset="0"/>
              </a:rPr>
              <a:t>f</a:t>
            </a:r>
            <a:r>
              <a:rPr lang="en-US" b="0" i="0" dirty="0">
                <a:effectLst/>
                <a:cs typeface="Arial" panose="020B0604020202020204" pitchFamily="34" charset="0"/>
              </a:rPr>
              <a:t>or automating computer application deployment, scaling, and management. It was originally designed by Google and is now maintained by the Cloud Native Computing Foundation.</a:t>
            </a:r>
          </a:p>
          <a:p>
            <a:r>
              <a:rPr lang="en-US" dirty="0"/>
              <a:t>Old name: Google's Borg system.</a:t>
            </a:r>
          </a:p>
          <a:p>
            <a:r>
              <a:rPr lang="en-US" dirty="0"/>
              <a:t>Initial release: 7 June 2014 (It was already there as Google's Borg system and was used by Google for almost 10 years).</a:t>
            </a:r>
          </a:p>
          <a:p>
            <a:r>
              <a:rPr lang="en-US" dirty="0"/>
              <a:t>License: Apache License 2.0.</a:t>
            </a:r>
          </a:p>
          <a:p>
            <a:r>
              <a:rPr lang="en-US" dirty="0"/>
              <a:t>Programming language: Go Language.</a:t>
            </a:r>
          </a:p>
          <a:p>
            <a:r>
              <a:rPr lang="en-US" dirty="0"/>
              <a:t>Developer: Google, Open-source software, Rancher Labs, Cloud Native Computing Foundation.</a:t>
            </a:r>
          </a:p>
          <a:p>
            <a:r>
              <a:rPr lang="en-US" dirty="0"/>
              <a:t>Multiple container engine support is available, not just docker engine.</a:t>
            </a:r>
          </a:p>
          <a:p>
            <a:endParaRPr lang="en-US" dirty="0"/>
          </a:p>
        </p:txBody>
      </p:sp>
    </p:spTree>
    <p:extLst>
      <p:ext uri="{BB962C8B-B14F-4D97-AF65-F5344CB8AC3E}">
        <p14:creationId xmlns:p14="http://schemas.microsoft.com/office/powerpoint/2010/main" val="164746270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911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04171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182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961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28737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0394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9831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8961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74181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18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D61E-C8F2-407C-A2A7-B59CC5F9F5EE}"/>
              </a:ext>
            </a:extLst>
          </p:cNvPr>
          <p:cNvSpPr>
            <a:spLocks noGrp="1"/>
          </p:cNvSpPr>
          <p:nvPr>
            <p:ph type="title"/>
          </p:nvPr>
        </p:nvSpPr>
        <p:spPr/>
        <p:txBody>
          <a:bodyPr/>
          <a:lstStyle/>
          <a:p>
            <a:r>
              <a:rPr lang="en-US" dirty="0"/>
              <a:t>What does “kubernetes” mean?</a:t>
            </a:r>
          </a:p>
        </p:txBody>
      </p:sp>
      <p:sp>
        <p:nvSpPr>
          <p:cNvPr id="3" name="Content Placeholder 2">
            <a:extLst>
              <a:ext uri="{FF2B5EF4-FFF2-40B4-BE49-F238E27FC236}">
                <a16:creationId xmlns:a16="http://schemas.microsoft.com/office/drawing/2014/main" id="{9034DD08-5352-43CE-9320-4D64728F236D}"/>
              </a:ext>
            </a:extLst>
          </p:cNvPr>
          <p:cNvSpPr>
            <a:spLocks noGrp="1"/>
          </p:cNvSpPr>
          <p:nvPr>
            <p:ph idx="1"/>
          </p:nvPr>
        </p:nvSpPr>
        <p:spPr/>
        <p:txBody>
          <a:bodyPr/>
          <a:lstStyle/>
          <a:p>
            <a:r>
              <a:rPr lang="en-US" dirty="0"/>
              <a:t>A Greek word which is pronounced as “Kee Ver Ne Tees” in Greek.</a:t>
            </a:r>
          </a:p>
          <a:p>
            <a:r>
              <a:rPr lang="en-US" dirty="0"/>
              <a:t>Means "pilot" or "helmsman of a ship“.</a:t>
            </a:r>
          </a:p>
          <a:p>
            <a:endParaRPr lang="en-US" dirty="0"/>
          </a:p>
        </p:txBody>
      </p:sp>
      <p:pic>
        <p:nvPicPr>
          <p:cNvPr id="5" name="Picture 4">
            <a:extLst>
              <a:ext uri="{FF2B5EF4-FFF2-40B4-BE49-F238E27FC236}">
                <a16:creationId xmlns:a16="http://schemas.microsoft.com/office/drawing/2014/main" id="{0AAF94E6-D512-47BD-B71C-D14B2634501F}"/>
              </a:ext>
            </a:extLst>
          </p:cNvPr>
          <p:cNvPicPr>
            <a:picLocks noChangeAspect="1"/>
          </p:cNvPicPr>
          <p:nvPr/>
        </p:nvPicPr>
        <p:blipFill>
          <a:blip r:embed="rId2"/>
          <a:stretch>
            <a:fillRect/>
          </a:stretch>
        </p:blipFill>
        <p:spPr>
          <a:xfrm>
            <a:off x="1063752" y="3766799"/>
            <a:ext cx="2992426" cy="1994452"/>
          </a:xfrm>
          <a:prstGeom prst="rect">
            <a:avLst/>
          </a:prstGeom>
        </p:spPr>
      </p:pic>
      <p:pic>
        <p:nvPicPr>
          <p:cNvPr id="7" name="Picture 6">
            <a:extLst>
              <a:ext uri="{FF2B5EF4-FFF2-40B4-BE49-F238E27FC236}">
                <a16:creationId xmlns:a16="http://schemas.microsoft.com/office/drawing/2014/main" id="{5D3845D2-629E-462D-A106-8596E47220A9}"/>
              </a:ext>
            </a:extLst>
          </p:cNvPr>
          <p:cNvPicPr>
            <a:picLocks noChangeAspect="1"/>
          </p:cNvPicPr>
          <p:nvPr/>
        </p:nvPicPr>
        <p:blipFill>
          <a:blip r:embed="rId3"/>
          <a:stretch>
            <a:fillRect/>
          </a:stretch>
        </p:blipFill>
        <p:spPr>
          <a:xfrm>
            <a:off x="4704522" y="4005338"/>
            <a:ext cx="5435591" cy="1290953"/>
          </a:xfrm>
          <a:prstGeom prst="rect">
            <a:avLst/>
          </a:prstGeom>
        </p:spPr>
      </p:pic>
    </p:spTree>
    <p:extLst>
      <p:ext uri="{BB962C8B-B14F-4D97-AF65-F5344CB8AC3E}">
        <p14:creationId xmlns:p14="http://schemas.microsoft.com/office/powerpoint/2010/main" val="297091747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4984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81182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95041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6640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39702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84164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3187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E42117-88A7-44C3-BF74-4DC108254A0A}"/>
              </a:ext>
            </a:extLst>
          </p:cNvPr>
          <p:cNvPicPr>
            <a:picLocks noChangeAspect="1"/>
          </p:cNvPicPr>
          <p:nvPr/>
        </p:nvPicPr>
        <p:blipFill>
          <a:blip r:embed="rId2"/>
          <a:stretch>
            <a:fillRect/>
          </a:stretch>
        </p:blipFill>
        <p:spPr>
          <a:xfrm>
            <a:off x="0" y="0"/>
            <a:ext cx="12192000" cy="6858000"/>
          </a:xfrm>
          <a:prstGeom prst="rect">
            <a:avLst/>
          </a:prstGeom>
        </p:spPr>
      </p:pic>
      <p:cxnSp>
        <p:nvCxnSpPr>
          <p:cNvPr id="9" name="Straight Arrow Connector 8">
            <a:extLst>
              <a:ext uri="{FF2B5EF4-FFF2-40B4-BE49-F238E27FC236}">
                <a16:creationId xmlns:a16="http://schemas.microsoft.com/office/drawing/2014/main" id="{B4EDDBA4-8AA0-4D59-AE43-882808717986}"/>
              </a:ext>
            </a:extLst>
          </p:cNvPr>
          <p:cNvCxnSpPr/>
          <p:nvPr/>
        </p:nvCxnSpPr>
        <p:spPr>
          <a:xfrm flipH="1" flipV="1">
            <a:off x="4784035" y="1656522"/>
            <a:ext cx="2637182" cy="59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69EEAC-AC9D-45E7-BE41-2099EB661D4C}"/>
              </a:ext>
            </a:extLst>
          </p:cNvPr>
          <p:cNvSpPr txBox="1"/>
          <p:nvPr/>
        </p:nvSpPr>
        <p:spPr>
          <a:xfrm>
            <a:off x="7315201" y="2342322"/>
            <a:ext cx="3697355" cy="830997"/>
          </a:xfrm>
          <a:prstGeom prst="rect">
            <a:avLst/>
          </a:prstGeom>
          <a:noFill/>
        </p:spPr>
        <p:txBody>
          <a:bodyPr wrap="square">
            <a:spAutoFit/>
          </a:bodyPr>
          <a:lstStyle/>
          <a:p>
            <a:r>
              <a:rPr lang="en-US" sz="1600" dirty="0">
                <a:solidFill>
                  <a:schemeClr val="bg1"/>
                </a:solidFill>
              </a:rPr>
              <a:t>Describe command is used to define any object/controller/resource in Kubernetes. </a:t>
            </a:r>
          </a:p>
        </p:txBody>
      </p:sp>
    </p:spTree>
    <p:extLst>
      <p:ext uri="{BB962C8B-B14F-4D97-AF65-F5344CB8AC3E}">
        <p14:creationId xmlns:p14="http://schemas.microsoft.com/office/powerpoint/2010/main" val="194731112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31EFAE-3BCF-401A-B283-F454AF7EADDA}"/>
              </a:ext>
            </a:extLst>
          </p:cNvPr>
          <p:cNvPicPr>
            <a:picLocks noChangeAspect="1"/>
          </p:cNvPicPr>
          <p:nvPr/>
        </p:nvPicPr>
        <p:blipFill>
          <a:blip r:embed="rId2"/>
          <a:stretch>
            <a:fillRect/>
          </a:stretch>
        </p:blipFill>
        <p:spPr>
          <a:xfrm>
            <a:off x="0" y="-27878"/>
            <a:ext cx="12192000" cy="6913756"/>
          </a:xfrm>
          <a:prstGeom prst="rect">
            <a:avLst/>
          </a:prstGeom>
        </p:spPr>
      </p:pic>
      <p:cxnSp>
        <p:nvCxnSpPr>
          <p:cNvPr id="7" name="Straight Arrow Connector 6">
            <a:extLst>
              <a:ext uri="{FF2B5EF4-FFF2-40B4-BE49-F238E27FC236}">
                <a16:creationId xmlns:a16="http://schemas.microsoft.com/office/drawing/2014/main" id="{35A58359-FC7E-4E4C-9151-2874046E939D}"/>
              </a:ext>
            </a:extLst>
          </p:cNvPr>
          <p:cNvCxnSpPr/>
          <p:nvPr/>
        </p:nvCxnSpPr>
        <p:spPr>
          <a:xfrm flipH="1" flipV="1">
            <a:off x="2411896" y="2782957"/>
            <a:ext cx="2796208" cy="90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4654BC-5DB7-4F89-8F3C-C951BFC23342}"/>
              </a:ext>
            </a:extLst>
          </p:cNvPr>
          <p:cNvCxnSpPr/>
          <p:nvPr/>
        </p:nvCxnSpPr>
        <p:spPr>
          <a:xfrm flipH="1" flipV="1">
            <a:off x="2319130" y="2292626"/>
            <a:ext cx="2888974" cy="139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852331A-1796-477A-90E5-35656EA804F0}"/>
              </a:ext>
            </a:extLst>
          </p:cNvPr>
          <p:cNvCxnSpPr/>
          <p:nvPr/>
        </p:nvCxnSpPr>
        <p:spPr>
          <a:xfrm flipH="1" flipV="1">
            <a:off x="2319130" y="1815548"/>
            <a:ext cx="2888974" cy="1868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730E4D-63EC-441B-A484-41038768C6EE}"/>
              </a:ext>
            </a:extLst>
          </p:cNvPr>
          <p:cNvSpPr txBox="1"/>
          <p:nvPr/>
        </p:nvSpPr>
        <p:spPr>
          <a:xfrm>
            <a:off x="5300871" y="3360937"/>
            <a:ext cx="3246782" cy="2800767"/>
          </a:xfrm>
          <a:prstGeom prst="rect">
            <a:avLst/>
          </a:prstGeom>
          <a:noFill/>
        </p:spPr>
        <p:txBody>
          <a:bodyPr wrap="square">
            <a:spAutoFit/>
          </a:bodyPr>
          <a:lstStyle/>
          <a:p>
            <a:r>
              <a:rPr lang="en-US" sz="1600" dirty="0">
                <a:solidFill>
                  <a:schemeClr val="bg1"/>
                </a:solidFill>
              </a:rPr>
              <a:t>At cloud, we do not have access to the master node. We can only see worker/agent nodes when working with Kubernetes cluster at cloud. We do not have access to the master node because all </a:t>
            </a:r>
            <a:r>
              <a:rPr lang="en-US" sz="1600" b="0" i="0" dirty="0">
                <a:solidFill>
                  <a:schemeClr val="bg1"/>
                </a:solidFill>
                <a:effectLst/>
                <a:latin typeface="-apple-system"/>
              </a:rPr>
              <a:t>these critical maintenance tasks for us are managed by the cloud provider, they does </a:t>
            </a:r>
            <a:r>
              <a:rPr lang="en-US" sz="1600" b="1" i="0" dirty="0">
                <a:solidFill>
                  <a:schemeClr val="bg1"/>
                </a:solidFill>
                <a:effectLst/>
                <a:latin typeface="-apple-system"/>
              </a:rPr>
              <a:t>not</a:t>
            </a:r>
            <a:r>
              <a:rPr lang="en-US" sz="1600" b="0" i="0" dirty="0">
                <a:solidFill>
                  <a:schemeClr val="bg1"/>
                </a:solidFill>
                <a:effectLst/>
                <a:latin typeface="-apple-system"/>
              </a:rPr>
              <a:t> provide direct access (such as with SSH) to the cluster.</a:t>
            </a:r>
            <a:endParaRPr lang="en-US" sz="1600" dirty="0">
              <a:solidFill>
                <a:schemeClr val="bg1"/>
              </a:solidFill>
            </a:endParaRPr>
          </a:p>
        </p:txBody>
      </p:sp>
      <p:cxnSp>
        <p:nvCxnSpPr>
          <p:cNvPr id="14" name="Straight Arrow Connector 13">
            <a:extLst>
              <a:ext uri="{FF2B5EF4-FFF2-40B4-BE49-F238E27FC236}">
                <a16:creationId xmlns:a16="http://schemas.microsoft.com/office/drawing/2014/main" id="{433E7C97-E00C-4EB1-84E2-271859C29025}"/>
              </a:ext>
            </a:extLst>
          </p:cNvPr>
          <p:cNvCxnSpPr/>
          <p:nvPr/>
        </p:nvCxnSpPr>
        <p:spPr>
          <a:xfrm flipH="1" flipV="1">
            <a:off x="3034748" y="503583"/>
            <a:ext cx="5141843" cy="1126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6152BD-9878-4362-B9C9-00E12A181D63}"/>
              </a:ext>
            </a:extLst>
          </p:cNvPr>
          <p:cNvSpPr txBox="1"/>
          <p:nvPr/>
        </p:nvSpPr>
        <p:spPr>
          <a:xfrm>
            <a:off x="8176590" y="1668934"/>
            <a:ext cx="3737113" cy="584775"/>
          </a:xfrm>
          <a:prstGeom prst="rect">
            <a:avLst/>
          </a:prstGeom>
          <a:noFill/>
        </p:spPr>
        <p:txBody>
          <a:bodyPr wrap="square">
            <a:spAutoFit/>
          </a:bodyPr>
          <a:lstStyle/>
          <a:p>
            <a:r>
              <a:rPr lang="en-US" sz="1600" dirty="0">
                <a:solidFill>
                  <a:schemeClr val="bg1"/>
                </a:solidFill>
              </a:rPr>
              <a:t>Shows all the available nodes/servers in a cluster.</a:t>
            </a:r>
          </a:p>
        </p:txBody>
      </p:sp>
    </p:spTree>
    <p:extLst>
      <p:ext uri="{BB962C8B-B14F-4D97-AF65-F5344CB8AC3E}">
        <p14:creationId xmlns:p14="http://schemas.microsoft.com/office/powerpoint/2010/main" val="7087157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CE0-96C0-4CC1-A357-C39BF8CEB647}"/>
              </a:ext>
            </a:extLst>
          </p:cNvPr>
          <p:cNvSpPr>
            <a:spLocks noGrp="1"/>
          </p:cNvSpPr>
          <p:nvPr>
            <p:ph type="title"/>
          </p:nvPr>
        </p:nvSpPr>
        <p:spPr/>
        <p:txBody>
          <a:bodyPr/>
          <a:lstStyle/>
          <a:p>
            <a:r>
              <a:rPr lang="en-US" dirty="0"/>
              <a:t>Cloud controller manager</a:t>
            </a:r>
          </a:p>
        </p:txBody>
      </p:sp>
      <p:sp>
        <p:nvSpPr>
          <p:cNvPr id="3" name="Content Placeholder 2">
            <a:extLst>
              <a:ext uri="{FF2B5EF4-FFF2-40B4-BE49-F238E27FC236}">
                <a16:creationId xmlns:a16="http://schemas.microsoft.com/office/drawing/2014/main" id="{85231391-FAB1-4CA9-A9CD-F2EDFC0AC491}"/>
              </a:ext>
            </a:extLst>
          </p:cNvPr>
          <p:cNvSpPr>
            <a:spLocks noGrp="1"/>
          </p:cNvSpPr>
          <p:nvPr>
            <p:ph idx="1"/>
          </p:nvPr>
        </p:nvSpPr>
        <p:spPr/>
        <p:txBody>
          <a:bodyPr/>
          <a:lstStyle/>
          <a:p>
            <a:pPr algn="l"/>
            <a:r>
              <a:rPr lang="en-US" b="0" i="0" dirty="0">
                <a:solidFill>
                  <a:srgbClr val="222222"/>
                </a:solidFill>
                <a:effectLst/>
                <a:latin typeface="Rockwell (Body)"/>
              </a:rPr>
              <a:t>The cloud-controller-manager is a Kubernetes </a:t>
            </a:r>
            <a:r>
              <a:rPr lang="en-US" b="1" i="0" u="none" strike="noStrike" dirty="0">
                <a:solidFill>
                  <a:srgbClr val="000000"/>
                </a:solidFill>
                <a:effectLst/>
                <a:latin typeface="Rockwell (Body)"/>
                <a:hlinkClick r:id="rId2"/>
              </a:rPr>
              <a:t>control plane</a:t>
            </a:r>
            <a:r>
              <a:rPr lang="en-US" b="1" i="0" dirty="0">
                <a:solidFill>
                  <a:srgbClr val="222222"/>
                </a:solidFill>
                <a:effectLst/>
                <a:latin typeface="Rockwell (Body)"/>
              </a:rPr>
              <a:t> component </a:t>
            </a:r>
            <a:r>
              <a:rPr lang="en-US" b="0" i="0" dirty="0">
                <a:solidFill>
                  <a:srgbClr val="222222"/>
                </a:solidFill>
                <a:effectLst/>
                <a:latin typeface="Rockwell (Body)"/>
              </a:rPr>
              <a:t>that embeds cloud-specific control logic. The cloud controller manager </a:t>
            </a:r>
            <a:r>
              <a:rPr lang="en-US" b="1" i="0" dirty="0">
                <a:solidFill>
                  <a:srgbClr val="222222"/>
                </a:solidFill>
                <a:effectLst/>
                <a:latin typeface="Rockwell (Body)"/>
              </a:rPr>
              <a:t>lets you link your cluster into your cloud provider's API</a:t>
            </a:r>
            <a:r>
              <a:rPr lang="en-US" b="0" i="0" dirty="0">
                <a:solidFill>
                  <a:srgbClr val="222222"/>
                </a:solidFill>
                <a:effectLst/>
                <a:latin typeface="Rockwell (Body)"/>
              </a:rPr>
              <a:t>, and separates out the components that interact with that cloud platform from components </a:t>
            </a:r>
            <a:r>
              <a:rPr lang="en-US" b="1" i="0" dirty="0">
                <a:solidFill>
                  <a:srgbClr val="222222"/>
                </a:solidFill>
                <a:effectLst/>
                <a:latin typeface="Rockwell (Body)"/>
              </a:rPr>
              <a:t>that only interact with your cluster</a:t>
            </a:r>
            <a:r>
              <a:rPr lang="en-US" i="0" dirty="0">
                <a:solidFill>
                  <a:srgbClr val="222222"/>
                </a:solidFill>
                <a:effectLst/>
                <a:latin typeface="Rockwell (Body)"/>
              </a:rPr>
              <a:t>. The cloud provider’s API manages everything, that is why we do not have any master node, we can run all the Kubernetes commands and can interact with the API of the cloud provider to manage our cluster like a master node does.</a:t>
            </a:r>
          </a:p>
          <a:p>
            <a:pPr algn="l"/>
            <a:r>
              <a:rPr lang="en-US" b="0" i="0" dirty="0">
                <a:solidFill>
                  <a:srgbClr val="222222"/>
                </a:solidFill>
                <a:effectLst/>
                <a:latin typeface="Rockwell (Body)"/>
              </a:rPr>
              <a:t>By decoupling the interoperability logic between Kubernetes and the underlying cloud infrastructure, the cloud-controller-manager component enables cloud providers to release features at a different pace compared to the main Kubernetes project.</a:t>
            </a:r>
          </a:p>
          <a:p>
            <a:pPr algn="l"/>
            <a:r>
              <a:rPr lang="en-US" b="0" i="0" dirty="0">
                <a:solidFill>
                  <a:srgbClr val="222222"/>
                </a:solidFill>
                <a:effectLst/>
                <a:latin typeface="Rockwell (Body)"/>
              </a:rPr>
              <a:t>The cloud-controller-manager is structured using a plugin mechanism that allows different cloud providers to integrate their platforms with Kubernetes.</a:t>
            </a:r>
          </a:p>
          <a:p>
            <a:endParaRPr lang="en-US" dirty="0">
              <a:latin typeface="Rockwell (Body)"/>
            </a:endParaRPr>
          </a:p>
        </p:txBody>
      </p:sp>
    </p:spTree>
    <p:extLst>
      <p:ext uri="{BB962C8B-B14F-4D97-AF65-F5344CB8AC3E}">
        <p14:creationId xmlns:p14="http://schemas.microsoft.com/office/powerpoint/2010/main" val="3611803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D5A10D-C324-4BBB-9480-BFD1D09ED17E}"/>
              </a:ext>
            </a:extLst>
          </p:cNvPr>
          <p:cNvPicPr>
            <a:picLocks noChangeAspect="1"/>
          </p:cNvPicPr>
          <p:nvPr/>
        </p:nvPicPr>
        <p:blipFill>
          <a:blip r:embed="rId2"/>
          <a:stretch>
            <a:fillRect/>
          </a:stretch>
        </p:blipFill>
        <p:spPr>
          <a:xfrm>
            <a:off x="1789826" y="1038565"/>
            <a:ext cx="8612348" cy="4780870"/>
          </a:xfrm>
          <a:prstGeom prst="rect">
            <a:avLst/>
          </a:prstGeom>
        </p:spPr>
      </p:pic>
    </p:spTree>
    <p:extLst>
      <p:ext uri="{BB962C8B-B14F-4D97-AF65-F5344CB8AC3E}">
        <p14:creationId xmlns:p14="http://schemas.microsoft.com/office/powerpoint/2010/main" val="1650699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CE0-96C0-4CC1-A357-C39BF8CEB647}"/>
              </a:ext>
            </a:extLst>
          </p:cNvPr>
          <p:cNvSpPr>
            <a:spLocks noGrp="1"/>
          </p:cNvSpPr>
          <p:nvPr>
            <p:ph type="title"/>
          </p:nvPr>
        </p:nvSpPr>
        <p:spPr/>
        <p:txBody>
          <a:bodyPr/>
          <a:lstStyle/>
          <a:p>
            <a:r>
              <a:rPr lang="en-US" dirty="0"/>
              <a:t>Cloud controller manager</a:t>
            </a:r>
          </a:p>
        </p:txBody>
      </p:sp>
      <p:pic>
        <p:nvPicPr>
          <p:cNvPr id="9" name="Picture 8">
            <a:extLst>
              <a:ext uri="{FF2B5EF4-FFF2-40B4-BE49-F238E27FC236}">
                <a16:creationId xmlns:a16="http://schemas.microsoft.com/office/drawing/2014/main" id="{077BFEF0-5C37-44DF-A06C-E79499D8B4A7}"/>
              </a:ext>
            </a:extLst>
          </p:cNvPr>
          <p:cNvPicPr>
            <a:picLocks noChangeAspect="1"/>
          </p:cNvPicPr>
          <p:nvPr/>
        </p:nvPicPr>
        <p:blipFill>
          <a:blip r:embed="rId2"/>
          <a:stretch>
            <a:fillRect/>
          </a:stretch>
        </p:blipFill>
        <p:spPr>
          <a:xfrm>
            <a:off x="1063752" y="1994585"/>
            <a:ext cx="9581322" cy="4375470"/>
          </a:xfrm>
          <a:prstGeom prst="rect">
            <a:avLst/>
          </a:prstGeom>
        </p:spPr>
      </p:pic>
    </p:spTree>
    <p:extLst>
      <p:ext uri="{BB962C8B-B14F-4D97-AF65-F5344CB8AC3E}">
        <p14:creationId xmlns:p14="http://schemas.microsoft.com/office/powerpoint/2010/main" val="40657491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AE8E-1A05-4E2F-A5D6-97E6F545FFD6}"/>
              </a:ext>
            </a:extLst>
          </p:cNvPr>
          <p:cNvSpPr>
            <a:spLocks noGrp="1"/>
          </p:cNvSpPr>
          <p:nvPr>
            <p:ph type="title"/>
          </p:nvPr>
        </p:nvSpPr>
        <p:spPr/>
        <p:txBody>
          <a:bodyPr/>
          <a:lstStyle/>
          <a:p>
            <a:r>
              <a:rPr lang="en-US" dirty="0"/>
              <a:t>Workload resources</a:t>
            </a:r>
          </a:p>
        </p:txBody>
      </p:sp>
      <p:sp>
        <p:nvSpPr>
          <p:cNvPr id="3" name="Content Placeholder 2">
            <a:extLst>
              <a:ext uri="{FF2B5EF4-FFF2-40B4-BE49-F238E27FC236}">
                <a16:creationId xmlns:a16="http://schemas.microsoft.com/office/drawing/2014/main" id="{CDA94166-2AE7-4896-A7D2-131EB7EC6C64}"/>
              </a:ext>
            </a:extLst>
          </p:cNvPr>
          <p:cNvSpPr>
            <a:spLocks noGrp="1"/>
          </p:cNvSpPr>
          <p:nvPr>
            <p:ph idx="1"/>
          </p:nvPr>
        </p:nvSpPr>
        <p:spPr>
          <a:xfrm>
            <a:off x="1069848" y="2121408"/>
            <a:ext cx="10058400" cy="4736592"/>
          </a:xfrm>
        </p:spPr>
        <p:txBody>
          <a:bodyPr>
            <a:normAutofit fontScale="92500" lnSpcReduction="10000"/>
          </a:bodyPr>
          <a:lstStyle/>
          <a:p>
            <a:r>
              <a:rPr kumimoji="0" lang="en-US" altLang="en-US" b="0" strike="noStrike" cap="none" normalizeH="0" baseline="0" dirty="0">
                <a:ln>
                  <a:noFill/>
                </a:ln>
                <a:effectLst/>
                <a:latin typeface="Rockwell (Body)"/>
                <a:cs typeface="Open Sans" panose="020B0606030504020204" pitchFamily="34" charset="0"/>
              </a:rPr>
              <a:t>Kubernetes pods have a </a:t>
            </a:r>
            <a:r>
              <a:rPr kumimoji="0" lang="en-US" altLang="en-US" b="0" strike="noStrike" cap="none" normalizeH="0" baseline="0" dirty="0">
                <a:ln>
                  <a:noFill/>
                </a:ln>
                <a:effectLst/>
                <a:latin typeface="Rockwell (Body)"/>
                <a:cs typeface="Open Sans" panose="020B0606030504020204" pitchFamily="34" charset="0"/>
                <a:hlinkClick r:id="rId2">
                  <a:extLst>
                    <a:ext uri="{A12FA001-AC4F-418D-AE19-62706E023703}">
                      <ahyp:hlinkClr xmlns:ahyp="http://schemas.microsoft.com/office/drawing/2018/hyperlinkcolor" val="tx"/>
                    </a:ext>
                  </a:extLst>
                </a:hlinkClick>
              </a:rPr>
              <a:t>defined lifecycle</a:t>
            </a:r>
            <a:r>
              <a:rPr kumimoji="0" lang="en-US" altLang="en-US" b="0" strike="noStrike" cap="none" normalizeH="0" baseline="0" dirty="0">
                <a:ln>
                  <a:noFill/>
                </a:ln>
                <a:effectLst/>
                <a:latin typeface="Rockwell (Body)"/>
                <a:cs typeface="Open Sans" panose="020B0606030504020204" pitchFamily="34" charset="0"/>
              </a:rPr>
              <a:t>. For example, once a pod is running in your cluster then a critical fault on the </a:t>
            </a:r>
            <a:r>
              <a:rPr kumimoji="0" lang="en-US" altLang="en-US" b="0" strike="noStrike" cap="none" normalizeH="0" baseline="0" dirty="0">
                <a:ln>
                  <a:noFill/>
                </a:ln>
                <a:effectLst/>
                <a:latin typeface="Rockwell (Body)"/>
                <a:cs typeface="Open Sans" panose="020B0606030504020204" pitchFamily="34" charset="0"/>
                <a:hlinkClick r:id="rId3">
                  <a:extLst>
                    <a:ext uri="{A12FA001-AC4F-418D-AE19-62706E023703}">
                      <ahyp:hlinkClr xmlns:ahyp="http://schemas.microsoft.com/office/drawing/2018/hyperlinkcolor" val="tx"/>
                    </a:ext>
                  </a:extLst>
                </a:hlinkClick>
              </a:rPr>
              <a:t>node</a:t>
            </a:r>
            <a:r>
              <a:rPr kumimoji="0" lang="en-US" altLang="en-US" b="0" strike="noStrike" cap="none" normalizeH="0" baseline="0" dirty="0">
                <a:ln>
                  <a:noFill/>
                </a:ln>
                <a:effectLst/>
                <a:latin typeface="Rockwell (Body)"/>
                <a:cs typeface="Open Sans" panose="020B0606030504020204" pitchFamily="34" charset="0"/>
              </a:rPr>
              <a:t> where that</a:t>
            </a:r>
            <a:r>
              <a:rPr lang="en-US" altLang="en-US" dirty="0">
                <a:latin typeface="Rockwell (Body)"/>
                <a:cs typeface="Open Sans" panose="020B0606030504020204" pitchFamily="34" charset="0"/>
              </a:rPr>
              <a:t> </a:t>
            </a:r>
            <a:r>
              <a:rPr kumimoji="0" lang="en-US" altLang="en-US" b="0" strike="noStrike" cap="none" normalizeH="0" baseline="0" dirty="0">
                <a:ln>
                  <a:noFill/>
                </a:ln>
                <a:effectLst/>
                <a:latin typeface="Rockwell (Body)"/>
                <a:cs typeface="Open Sans" panose="020B0606030504020204" pitchFamily="34" charset="0"/>
              </a:rPr>
              <a:t>pod is running means that </a:t>
            </a:r>
            <a:r>
              <a:rPr kumimoji="0" lang="en-US" altLang="en-US" b="1" strike="noStrike" cap="none" normalizeH="0" baseline="0" dirty="0">
                <a:ln>
                  <a:noFill/>
                </a:ln>
                <a:effectLst/>
                <a:latin typeface="Rockwell (Body)"/>
                <a:cs typeface="Open Sans" panose="020B0606030504020204" pitchFamily="34" charset="0"/>
              </a:rPr>
              <a:t>all the pods on that node fail</a:t>
            </a:r>
            <a:r>
              <a:rPr kumimoji="0" lang="en-US" altLang="en-US" b="0" strike="noStrike" cap="none" normalizeH="0" baseline="0" dirty="0">
                <a:ln>
                  <a:noFill/>
                </a:ln>
                <a:effectLst/>
                <a:latin typeface="Rockwell (Body)"/>
                <a:cs typeface="Open Sans" panose="020B0606030504020204" pitchFamily="34" charset="0"/>
              </a:rPr>
              <a:t>. Kubernetes treats that level of </a:t>
            </a:r>
            <a:r>
              <a:rPr kumimoji="0" lang="en-US" altLang="en-US" b="1" strike="noStrike" cap="none" normalizeH="0" baseline="0" dirty="0">
                <a:ln>
                  <a:noFill/>
                </a:ln>
                <a:effectLst/>
                <a:latin typeface="Rockwell (Body)"/>
                <a:cs typeface="Open Sans" panose="020B0606030504020204" pitchFamily="34" charset="0"/>
              </a:rPr>
              <a:t>failure as final</a:t>
            </a:r>
            <a:r>
              <a:rPr kumimoji="0" lang="en-US" altLang="en-US" b="0" strike="noStrike" cap="none" normalizeH="0" baseline="0" dirty="0">
                <a:ln>
                  <a:noFill/>
                </a:ln>
                <a:effectLst/>
                <a:latin typeface="Rockwell (Body)"/>
                <a:cs typeface="Open Sans" panose="020B0606030504020204" pitchFamily="34" charset="0"/>
              </a:rPr>
              <a:t>.</a:t>
            </a:r>
            <a:br>
              <a:rPr kumimoji="0" lang="en-US" altLang="en-US" b="0" strike="noStrike" cap="none" normalizeH="0" baseline="0" dirty="0">
                <a:ln>
                  <a:noFill/>
                </a:ln>
                <a:effectLst/>
                <a:latin typeface="Rockwell (Body)"/>
                <a:cs typeface="Open Sans" panose="020B0606030504020204" pitchFamily="34" charset="0"/>
              </a:rPr>
            </a:br>
            <a:br>
              <a:rPr kumimoji="0" lang="en-US" altLang="en-US" b="0" strike="noStrike" cap="none" normalizeH="0" baseline="0" dirty="0">
                <a:ln>
                  <a:noFill/>
                </a:ln>
                <a:effectLst/>
                <a:latin typeface="Rockwell (Body)"/>
                <a:cs typeface="Open Sans" panose="020B0606030504020204" pitchFamily="34" charset="0"/>
              </a:rPr>
            </a:br>
            <a:r>
              <a:rPr kumimoji="0" lang="en-US" altLang="en-US" b="1" strike="noStrike" cap="none" normalizeH="0" baseline="0" dirty="0">
                <a:ln>
                  <a:noFill/>
                </a:ln>
                <a:effectLst/>
                <a:latin typeface="Rockwell (Body)"/>
                <a:cs typeface="Open Sans" panose="020B0606030504020204" pitchFamily="34" charset="0"/>
              </a:rPr>
              <a:t>Problem: </a:t>
            </a:r>
            <a:r>
              <a:rPr kumimoji="0" lang="en-US" altLang="en-US" b="0" strike="noStrike" cap="none" normalizeH="0" baseline="0" dirty="0">
                <a:ln>
                  <a:noFill/>
                </a:ln>
                <a:effectLst/>
                <a:latin typeface="Rockwell (Body)"/>
                <a:cs typeface="Open Sans" panose="020B0606030504020204" pitchFamily="34" charset="0"/>
              </a:rPr>
              <a:t>you would need to create a new Pod to recover, even if the node later becomes healthy.</a:t>
            </a:r>
            <a:br>
              <a:rPr kumimoji="0" lang="en-US" altLang="en-US" b="0" strike="noStrike" cap="none" normalizeH="0" baseline="0" dirty="0">
                <a:ln>
                  <a:noFill/>
                </a:ln>
                <a:effectLst/>
                <a:latin typeface="Rockwell (Body)"/>
                <a:cs typeface="Open Sans" panose="020B0606030504020204" pitchFamily="34" charset="0"/>
              </a:rPr>
            </a:br>
            <a:endParaRPr kumimoji="0" lang="en-US" altLang="en-US" b="0" strike="noStrike" cap="none" normalizeH="0" baseline="0" dirty="0">
              <a:ln>
                <a:noFill/>
              </a:ln>
              <a:effectLst/>
              <a:latin typeface="Rockwell (Body)"/>
              <a:cs typeface="Open Sans" panose="020B0606030504020204" pitchFamily="34" charset="0"/>
            </a:endParaRPr>
          </a:p>
          <a:p>
            <a:r>
              <a:rPr kumimoji="0" lang="en-US" altLang="en-US" b="1" strike="noStrike" cap="none" normalizeH="0" baseline="0" dirty="0">
                <a:ln>
                  <a:noFill/>
                </a:ln>
                <a:effectLst/>
                <a:latin typeface="Rockwell (Body)"/>
                <a:cs typeface="Open Sans" panose="020B0606030504020204" pitchFamily="34" charset="0"/>
              </a:rPr>
              <a:t>Solution:</a:t>
            </a:r>
            <a:br>
              <a:rPr kumimoji="0" lang="en-US" altLang="en-US" b="0" strike="noStrike" cap="none" normalizeH="0" baseline="0" dirty="0">
                <a:ln>
                  <a:noFill/>
                </a:ln>
                <a:effectLst/>
                <a:latin typeface="Rockwell (Body)"/>
                <a:cs typeface="Open Sans" panose="020B0606030504020204" pitchFamily="34" charset="0"/>
              </a:rPr>
            </a:br>
            <a:r>
              <a:rPr kumimoji="0" lang="en-US" altLang="en-US" b="0" strike="noStrike" cap="none" normalizeH="0" baseline="0" dirty="0">
                <a:ln>
                  <a:noFill/>
                </a:ln>
                <a:effectLst/>
                <a:latin typeface="Rockwell (Body)"/>
                <a:cs typeface="Open Sans" panose="020B0606030504020204" pitchFamily="34" charset="0"/>
              </a:rPr>
              <a:t>However, to </a:t>
            </a:r>
            <a:r>
              <a:rPr kumimoji="0" lang="en-US" altLang="en-US" b="1" strike="noStrike" cap="none" normalizeH="0" baseline="0" dirty="0">
                <a:ln>
                  <a:noFill/>
                </a:ln>
                <a:effectLst/>
                <a:latin typeface="Rockwell (Body)"/>
                <a:cs typeface="Open Sans" panose="020B0606030504020204" pitchFamily="34" charset="0"/>
              </a:rPr>
              <a:t>make life considerably easier</a:t>
            </a:r>
            <a:r>
              <a:rPr kumimoji="0" lang="en-US" altLang="en-US" b="0" strike="noStrike" cap="none" normalizeH="0" baseline="0" dirty="0">
                <a:ln>
                  <a:noFill/>
                </a:ln>
                <a:effectLst/>
                <a:latin typeface="Rockwell (Body)"/>
                <a:cs typeface="Open Sans" panose="020B0606030504020204" pitchFamily="34" charset="0"/>
              </a:rPr>
              <a:t>, you don't need to </a:t>
            </a:r>
            <a:r>
              <a:rPr kumimoji="0" lang="en-US" altLang="en-US" b="1" strike="noStrike" cap="none" normalizeH="0" baseline="0" dirty="0">
                <a:ln>
                  <a:noFill/>
                </a:ln>
                <a:effectLst/>
                <a:latin typeface="Rockwell (Body)"/>
                <a:cs typeface="Open Sans" panose="020B0606030504020204" pitchFamily="34" charset="0"/>
              </a:rPr>
              <a:t>manage each Pod directly</a:t>
            </a:r>
            <a:r>
              <a:rPr kumimoji="0" lang="en-US" altLang="en-US" b="0" strike="noStrike" cap="none" normalizeH="0" baseline="0" dirty="0">
                <a:ln>
                  <a:noFill/>
                </a:ln>
                <a:effectLst/>
                <a:latin typeface="Rockwell (Body)"/>
                <a:cs typeface="Open Sans" panose="020B0606030504020204" pitchFamily="34" charset="0"/>
              </a:rPr>
              <a:t>. Instead, you can use </a:t>
            </a:r>
            <a:r>
              <a:rPr kumimoji="0" lang="en-US" altLang="en-US" b="1" strike="noStrike" cap="none" normalizeH="0" baseline="0" dirty="0">
                <a:ln>
                  <a:noFill/>
                </a:ln>
                <a:effectLst/>
                <a:latin typeface="Rockwell (Body)"/>
                <a:cs typeface="Open Sans" panose="020B0606030504020204" pitchFamily="34" charset="0"/>
              </a:rPr>
              <a:t>“workload resources” </a:t>
            </a:r>
            <a:r>
              <a:rPr kumimoji="0" lang="en-US" altLang="en-US" b="0" strike="noStrike" cap="none" normalizeH="0" baseline="0" dirty="0">
                <a:ln>
                  <a:noFill/>
                </a:ln>
                <a:effectLst/>
                <a:latin typeface="Rockwell (Body)"/>
                <a:cs typeface="Open Sans" panose="020B0606030504020204" pitchFamily="34" charset="0"/>
              </a:rPr>
              <a:t>that manage a set of pods on </a:t>
            </a:r>
            <a:r>
              <a:rPr kumimoji="0" lang="en-US" altLang="en-US" b="1" strike="noStrike" cap="none" normalizeH="0" baseline="0" dirty="0">
                <a:ln>
                  <a:noFill/>
                </a:ln>
                <a:effectLst/>
                <a:latin typeface="Rockwell (Body)"/>
                <a:cs typeface="Open Sans" panose="020B0606030504020204" pitchFamily="34" charset="0"/>
              </a:rPr>
              <a:t>your behalf</a:t>
            </a:r>
            <a:r>
              <a:rPr kumimoji="0" lang="en-US" altLang="en-US" b="0" strike="noStrike" cap="none" normalizeH="0" baseline="0" dirty="0">
                <a:ln>
                  <a:noFill/>
                </a:ln>
                <a:effectLst/>
                <a:latin typeface="Rockwell (Body)"/>
                <a:cs typeface="Open Sans" panose="020B0606030504020204" pitchFamily="34" charset="0"/>
              </a:rPr>
              <a:t>. These workload resources configure </a:t>
            </a:r>
            <a:r>
              <a:rPr kumimoji="0" lang="en-US" altLang="en-US" b="1" strike="noStrike" cap="none" normalizeH="0" baseline="0" dirty="0">
                <a:ln>
                  <a:noFill/>
                </a:ln>
                <a:effectLst/>
                <a:latin typeface="Rockwell (Body)"/>
                <a:cs typeface="Open Sans" panose="020B0606030504020204" pitchFamily="34" charset="0"/>
                <a:hlinkClick r:id="rId4">
                  <a:extLst>
                    <a:ext uri="{A12FA001-AC4F-418D-AE19-62706E023703}">
                      <ahyp:hlinkClr xmlns:ahyp="http://schemas.microsoft.com/office/drawing/2018/hyperlinkcolor" val="tx"/>
                    </a:ext>
                  </a:extLst>
                </a:hlinkClick>
              </a:rPr>
              <a:t>controllers</a:t>
            </a:r>
            <a:r>
              <a:rPr kumimoji="0" lang="en-US" altLang="en-US" b="0" strike="noStrike" cap="none" normalizeH="0" baseline="0" dirty="0">
                <a:ln>
                  <a:noFill/>
                </a:ln>
                <a:effectLst/>
                <a:latin typeface="Rockwell (Body)"/>
                <a:cs typeface="Open Sans" panose="020B0606030504020204" pitchFamily="34" charset="0"/>
              </a:rPr>
              <a:t> that make sure the right number of the right kind of pod are running, </a:t>
            </a:r>
            <a:r>
              <a:rPr kumimoji="0" lang="en-US" altLang="en-US" b="1" strike="noStrike" cap="none" normalizeH="0" baseline="0" dirty="0">
                <a:ln>
                  <a:noFill/>
                </a:ln>
                <a:effectLst/>
                <a:latin typeface="Rockwell (Body)"/>
                <a:cs typeface="Open Sans" panose="020B0606030504020204" pitchFamily="34" charset="0"/>
              </a:rPr>
              <a:t>to match the state or desire you specified</a:t>
            </a:r>
            <a:r>
              <a:rPr kumimoji="0" lang="en-US" altLang="en-US" b="0" strike="noStrike" cap="none" normalizeH="0" baseline="0" dirty="0">
                <a:ln>
                  <a:noFill/>
                </a:ln>
                <a:effectLst/>
                <a:latin typeface="Rockwell (Body)"/>
                <a:cs typeface="Open Sans" panose="020B0606030504020204" pitchFamily="34" charset="0"/>
              </a:rPr>
              <a:t>.</a:t>
            </a:r>
            <a:br>
              <a:rPr kumimoji="0" lang="en-US" altLang="en-US" b="0" strike="noStrike" cap="none" normalizeH="0" baseline="0" dirty="0">
                <a:ln>
                  <a:noFill/>
                </a:ln>
                <a:effectLst/>
                <a:latin typeface="Rockwell (Body)"/>
                <a:cs typeface="Open Sans" panose="020B0606030504020204" pitchFamily="34" charset="0"/>
              </a:rPr>
            </a:br>
            <a:br>
              <a:rPr kumimoji="0" lang="en-US" altLang="en-US" b="0" strike="noStrike" cap="none" normalizeH="0" baseline="0" dirty="0">
                <a:ln>
                  <a:noFill/>
                </a:ln>
                <a:effectLst/>
                <a:latin typeface="Rockwell (Body)"/>
                <a:cs typeface="Open Sans" panose="020B0606030504020204" pitchFamily="34" charset="0"/>
              </a:rPr>
            </a:br>
            <a:r>
              <a:rPr kumimoji="0" lang="en-US" altLang="en-US" b="0" strike="noStrike" cap="none" normalizeH="0" baseline="0" dirty="0">
                <a:ln>
                  <a:noFill/>
                </a:ln>
                <a:effectLst/>
                <a:latin typeface="Rockwell (Body)"/>
                <a:cs typeface="Open Sans" panose="020B0606030504020204" pitchFamily="34" charset="0"/>
              </a:rPr>
              <a:t>Reference: </a:t>
            </a:r>
            <a:r>
              <a:rPr kumimoji="0" lang="en-US" altLang="en-US" b="0" strike="noStrike" cap="none" normalizeH="0" baseline="0" dirty="0">
                <a:ln>
                  <a:noFill/>
                </a:ln>
                <a:effectLst/>
                <a:latin typeface="Rockwell (Body)"/>
                <a:cs typeface="Open Sans" panose="020B0606030504020204" pitchFamily="34" charset="0"/>
                <a:hlinkClick r:id="rId5"/>
              </a:rPr>
              <a:t>https://kubernetes.io/docs/concepts/workloads/</a:t>
            </a:r>
            <a:endParaRPr kumimoji="0" lang="en-US" altLang="en-US" b="0" strike="noStrike" cap="none" normalizeH="0" baseline="0" dirty="0">
              <a:ln>
                <a:noFill/>
              </a:ln>
              <a:effectLst/>
              <a:latin typeface="Rockwell (Body)"/>
            </a:endParaRPr>
          </a:p>
          <a:p>
            <a:pPr marL="0" indent="0">
              <a:buNone/>
            </a:pPr>
            <a:br>
              <a:rPr kumimoji="0" lang="en-US" altLang="en-US" b="0" u="none" strike="noStrike" cap="none" normalizeH="0" baseline="0" dirty="0">
                <a:ln>
                  <a:noFill/>
                </a:ln>
                <a:solidFill>
                  <a:srgbClr val="222222"/>
                </a:solidFill>
                <a:effectLst/>
                <a:latin typeface="Rockwell (Body)"/>
                <a:cs typeface="Open Sans" panose="020B0606030504020204" pitchFamily="34" charset="0"/>
              </a:rPr>
            </a:br>
            <a:endParaRPr kumimoji="0" lang="en-US" altLang="en-US" b="0" u="none" strike="noStrike" cap="none" normalizeH="0" baseline="0" dirty="0">
              <a:ln>
                <a:noFill/>
              </a:ln>
              <a:solidFill>
                <a:schemeClr val="tx1"/>
              </a:solidFill>
              <a:effectLst/>
              <a:latin typeface="Rockwell (Body)"/>
            </a:endParaRPr>
          </a:p>
          <a:p>
            <a:endParaRPr lang="en-US" dirty="0"/>
          </a:p>
        </p:txBody>
      </p:sp>
    </p:spTree>
    <p:extLst>
      <p:ext uri="{BB962C8B-B14F-4D97-AF65-F5344CB8AC3E}">
        <p14:creationId xmlns:p14="http://schemas.microsoft.com/office/powerpoint/2010/main" val="147092882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204D-C474-4AF6-B3BF-65ADA5870352}"/>
              </a:ext>
            </a:extLst>
          </p:cNvPr>
          <p:cNvSpPr>
            <a:spLocks noGrp="1"/>
          </p:cNvSpPr>
          <p:nvPr>
            <p:ph type="title"/>
          </p:nvPr>
        </p:nvSpPr>
        <p:spPr/>
        <p:txBody>
          <a:bodyPr/>
          <a:lstStyle/>
          <a:p>
            <a:r>
              <a:rPr lang="en-US" dirty="0"/>
              <a:t>Workload resources controllers</a:t>
            </a:r>
          </a:p>
        </p:txBody>
      </p:sp>
      <p:sp>
        <p:nvSpPr>
          <p:cNvPr id="3" name="Content Placeholder 2">
            <a:extLst>
              <a:ext uri="{FF2B5EF4-FFF2-40B4-BE49-F238E27FC236}">
                <a16:creationId xmlns:a16="http://schemas.microsoft.com/office/drawing/2014/main" id="{00869A34-77B4-46B0-8612-F915D5108F21}"/>
              </a:ext>
            </a:extLst>
          </p:cNvPr>
          <p:cNvSpPr>
            <a:spLocks noGrp="1"/>
          </p:cNvSpPr>
          <p:nvPr>
            <p:ph idx="1"/>
          </p:nvPr>
        </p:nvSpPr>
        <p:spPr/>
        <p:txBody>
          <a:bodyPr/>
          <a:lstStyle/>
          <a:p>
            <a:pPr algn="l"/>
            <a:r>
              <a:rPr lang="en-US" b="1" i="0" u="none" strike="noStrike" dirty="0">
                <a:solidFill>
                  <a:srgbClr val="3371E3"/>
                </a:solidFill>
                <a:effectLst/>
                <a:latin typeface="open sans" panose="020B0606030504020204" pitchFamily="34" charset="0"/>
                <a:hlinkClick r:id="rId2"/>
              </a:rPr>
              <a:t>Deployments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3"/>
              </a:rPr>
              <a:t>ReplicaSet</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4"/>
              </a:rPr>
              <a:t>StatefulSets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5"/>
              </a:rPr>
              <a:t>DaemonSet</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6"/>
              </a:rPr>
              <a:t>Jobs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7"/>
              </a:rPr>
              <a:t>TTL Controller for Finished Resources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8"/>
              </a:rPr>
              <a:t>CronJob</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9"/>
              </a:rPr>
              <a:t>ReplicationController</a:t>
            </a:r>
            <a:endParaRPr lang="en-US" b="0" i="0" dirty="0">
              <a:solidFill>
                <a:srgbClr val="222222"/>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94761653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86655D-1656-46F5-AF1E-F2AC829FDC3C}"/>
              </a:ext>
            </a:extLst>
          </p:cNvPr>
          <p:cNvPicPr>
            <a:picLocks noChangeAspect="1"/>
          </p:cNvPicPr>
          <p:nvPr/>
        </p:nvPicPr>
        <p:blipFill>
          <a:blip r:embed="rId2"/>
          <a:stretch>
            <a:fillRect/>
          </a:stretch>
        </p:blipFill>
        <p:spPr>
          <a:xfrm>
            <a:off x="0" y="-30491"/>
            <a:ext cx="12192000" cy="6824743"/>
          </a:xfrm>
          <a:prstGeom prst="rect">
            <a:avLst/>
          </a:prstGeom>
        </p:spPr>
      </p:pic>
      <p:cxnSp>
        <p:nvCxnSpPr>
          <p:cNvPr id="7" name="Straight Arrow Connector 6">
            <a:extLst>
              <a:ext uri="{FF2B5EF4-FFF2-40B4-BE49-F238E27FC236}">
                <a16:creationId xmlns:a16="http://schemas.microsoft.com/office/drawing/2014/main" id="{B006FBCA-28A2-42E0-8E44-D1558B890A15}"/>
              </a:ext>
            </a:extLst>
          </p:cNvPr>
          <p:cNvCxnSpPr>
            <a:cxnSpLocks/>
          </p:cNvCxnSpPr>
          <p:nvPr/>
        </p:nvCxnSpPr>
        <p:spPr>
          <a:xfrm flipH="1" flipV="1">
            <a:off x="3922643" y="702366"/>
            <a:ext cx="2557673" cy="182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3052368-0899-41C4-90CC-3B92464A2FDB}"/>
              </a:ext>
            </a:extLst>
          </p:cNvPr>
          <p:cNvSpPr txBox="1"/>
          <p:nvPr/>
        </p:nvSpPr>
        <p:spPr>
          <a:xfrm>
            <a:off x="6500192" y="2538425"/>
            <a:ext cx="1311964" cy="323165"/>
          </a:xfrm>
          <a:prstGeom prst="rect">
            <a:avLst/>
          </a:prstGeom>
          <a:noFill/>
        </p:spPr>
        <p:txBody>
          <a:bodyPr wrap="square">
            <a:spAutoFit/>
          </a:bodyPr>
          <a:lstStyle/>
          <a:p>
            <a:r>
              <a:rPr lang="en-US" sz="1500" dirty="0">
                <a:solidFill>
                  <a:schemeClr val="bg1"/>
                </a:solidFill>
              </a:rPr>
              <a:t>Desire.</a:t>
            </a:r>
          </a:p>
        </p:txBody>
      </p:sp>
      <p:sp>
        <p:nvSpPr>
          <p:cNvPr id="13" name="TextBox 12">
            <a:extLst>
              <a:ext uri="{FF2B5EF4-FFF2-40B4-BE49-F238E27FC236}">
                <a16:creationId xmlns:a16="http://schemas.microsoft.com/office/drawing/2014/main" id="{A02746A0-BCA1-46EC-BCD7-B77B3277AF3D}"/>
              </a:ext>
            </a:extLst>
          </p:cNvPr>
          <p:cNvSpPr txBox="1"/>
          <p:nvPr/>
        </p:nvSpPr>
        <p:spPr>
          <a:xfrm>
            <a:off x="5711686" y="3599854"/>
            <a:ext cx="4200939" cy="1015663"/>
          </a:xfrm>
          <a:prstGeom prst="rect">
            <a:avLst/>
          </a:prstGeom>
          <a:noFill/>
        </p:spPr>
        <p:txBody>
          <a:bodyPr wrap="square">
            <a:spAutoFit/>
          </a:bodyPr>
          <a:lstStyle/>
          <a:p>
            <a:r>
              <a:rPr lang="en-US" sz="1500" dirty="0">
                <a:solidFill>
                  <a:schemeClr val="bg1"/>
                </a:solidFill>
              </a:rPr>
              <a:t>Q. The pod is deleted, no new pod was created in place of this pod, Why Kubernetes is not fulfilling my desires? </a:t>
            </a:r>
            <a:r>
              <a:rPr lang="en-US" sz="1500" dirty="0">
                <a:solidFill>
                  <a:schemeClr val="bg1"/>
                </a:solidFill>
                <a:sym typeface="Wingdings" panose="05000000000000000000" pitchFamily="2" charset="2"/>
              </a:rPr>
              <a:t></a:t>
            </a:r>
            <a:r>
              <a:rPr lang="en-US" sz="1500" dirty="0">
                <a:solidFill>
                  <a:schemeClr val="bg1"/>
                </a:solidFill>
              </a:rPr>
              <a:t> </a:t>
            </a:r>
            <a:br>
              <a:rPr lang="en-US" sz="1500" dirty="0">
                <a:solidFill>
                  <a:schemeClr val="bg1"/>
                </a:solidFill>
              </a:rPr>
            </a:br>
            <a:r>
              <a:rPr lang="en-US" sz="1500" dirty="0">
                <a:solidFill>
                  <a:schemeClr val="bg1"/>
                </a:solidFill>
              </a:rPr>
              <a:t>Resilience promise of K8s?</a:t>
            </a:r>
          </a:p>
        </p:txBody>
      </p:sp>
      <p:sp>
        <p:nvSpPr>
          <p:cNvPr id="14" name="TextBox 13">
            <a:extLst>
              <a:ext uri="{FF2B5EF4-FFF2-40B4-BE49-F238E27FC236}">
                <a16:creationId xmlns:a16="http://schemas.microsoft.com/office/drawing/2014/main" id="{B991148E-4071-41C4-AA6D-9770E1590A66}"/>
              </a:ext>
            </a:extLst>
          </p:cNvPr>
          <p:cNvSpPr txBox="1"/>
          <p:nvPr/>
        </p:nvSpPr>
        <p:spPr>
          <a:xfrm>
            <a:off x="5711686" y="4825803"/>
            <a:ext cx="4200939" cy="1938992"/>
          </a:xfrm>
          <a:prstGeom prst="rect">
            <a:avLst/>
          </a:prstGeom>
          <a:noFill/>
        </p:spPr>
        <p:txBody>
          <a:bodyPr wrap="square">
            <a:spAutoFit/>
          </a:bodyPr>
          <a:lstStyle/>
          <a:p>
            <a:r>
              <a:rPr lang="en-US" sz="1500" dirty="0">
                <a:solidFill>
                  <a:schemeClr val="bg1"/>
                </a:solidFill>
              </a:rPr>
              <a:t>Ans. This pod was created manually and was not controlled by any </a:t>
            </a:r>
            <a:r>
              <a:rPr lang="en-US" sz="1500" b="1" dirty="0">
                <a:solidFill>
                  <a:schemeClr val="bg1"/>
                </a:solidFill>
              </a:rPr>
              <a:t>workload resource controller, such pods are called “static pods”</a:t>
            </a:r>
            <a:br>
              <a:rPr lang="en-US" sz="1500" dirty="0">
                <a:solidFill>
                  <a:schemeClr val="bg1"/>
                </a:solidFill>
              </a:rPr>
            </a:br>
            <a:br>
              <a:rPr lang="en-US" sz="1500" dirty="0">
                <a:solidFill>
                  <a:schemeClr val="bg1"/>
                </a:solidFill>
              </a:rPr>
            </a:br>
            <a:r>
              <a:rPr lang="en-US" sz="1500" b="1" dirty="0">
                <a:solidFill>
                  <a:schemeClr val="bg1"/>
                </a:solidFill>
              </a:rPr>
              <a:t>Note: K8s promises only works when resources are managed by these workload resources controllers.</a:t>
            </a:r>
          </a:p>
        </p:txBody>
      </p:sp>
      <p:cxnSp>
        <p:nvCxnSpPr>
          <p:cNvPr id="16" name="Straight Arrow Connector 15">
            <a:extLst>
              <a:ext uri="{FF2B5EF4-FFF2-40B4-BE49-F238E27FC236}">
                <a16:creationId xmlns:a16="http://schemas.microsoft.com/office/drawing/2014/main" id="{F63608B2-E3E0-41E9-894D-DE10AB9486E4}"/>
              </a:ext>
            </a:extLst>
          </p:cNvPr>
          <p:cNvCxnSpPr>
            <a:cxnSpLocks/>
          </p:cNvCxnSpPr>
          <p:nvPr/>
        </p:nvCxnSpPr>
        <p:spPr>
          <a:xfrm flipH="1" flipV="1">
            <a:off x="3273288" y="1815550"/>
            <a:ext cx="2438398" cy="1784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9112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807EF-5AA2-4776-8598-A45EF9BA01AA}"/>
              </a:ext>
            </a:extLst>
          </p:cNvPr>
          <p:cNvPicPr>
            <a:picLocks noChangeAspect="1"/>
          </p:cNvPicPr>
          <p:nvPr/>
        </p:nvPicPr>
        <p:blipFill>
          <a:blip r:embed="rId2"/>
          <a:stretch>
            <a:fillRect/>
          </a:stretch>
        </p:blipFill>
        <p:spPr>
          <a:xfrm>
            <a:off x="0" y="1"/>
            <a:ext cx="12192000" cy="6857999"/>
          </a:xfrm>
          <a:prstGeom prst="rect">
            <a:avLst/>
          </a:prstGeom>
        </p:spPr>
      </p:pic>
      <p:cxnSp>
        <p:nvCxnSpPr>
          <p:cNvPr id="6" name="Straight Arrow Connector 5">
            <a:extLst>
              <a:ext uri="{FF2B5EF4-FFF2-40B4-BE49-F238E27FC236}">
                <a16:creationId xmlns:a16="http://schemas.microsoft.com/office/drawing/2014/main" id="{4A76A45B-039B-4F52-9E78-626773258ED5}"/>
              </a:ext>
            </a:extLst>
          </p:cNvPr>
          <p:cNvCxnSpPr>
            <a:cxnSpLocks/>
          </p:cNvCxnSpPr>
          <p:nvPr/>
        </p:nvCxnSpPr>
        <p:spPr>
          <a:xfrm flipH="1">
            <a:off x="3670851" y="2093844"/>
            <a:ext cx="3717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4A72CC2-125B-49B2-A4FA-611F9CB4D40F}"/>
              </a:ext>
            </a:extLst>
          </p:cNvPr>
          <p:cNvCxnSpPr/>
          <p:nvPr/>
        </p:nvCxnSpPr>
        <p:spPr>
          <a:xfrm flipH="1">
            <a:off x="4803913" y="2703443"/>
            <a:ext cx="258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2360247-32FE-4E1F-AF37-3D12B8EB870D}"/>
              </a:ext>
            </a:extLst>
          </p:cNvPr>
          <p:cNvCxnSpPr/>
          <p:nvPr/>
        </p:nvCxnSpPr>
        <p:spPr>
          <a:xfrm flipH="1">
            <a:off x="4803913" y="3710609"/>
            <a:ext cx="258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E89181-8BA0-4A6F-AD6A-EB325EEDFC33}"/>
              </a:ext>
            </a:extLst>
          </p:cNvPr>
          <p:cNvSpPr txBox="1"/>
          <p:nvPr/>
        </p:nvSpPr>
        <p:spPr>
          <a:xfrm>
            <a:off x="7507356" y="1972017"/>
            <a:ext cx="4154557" cy="553998"/>
          </a:xfrm>
          <a:prstGeom prst="rect">
            <a:avLst/>
          </a:prstGeom>
          <a:noFill/>
        </p:spPr>
        <p:txBody>
          <a:bodyPr wrap="square">
            <a:spAutoFit/>
          </a:bodyPr>
          <a:lstStyle/>
          <a:p>
            <a:r>
              <a:rPr lang="en-US" sz="1500" dirty="0">
                <a:solidFill>
                  <a:schemeClr val="bg1"/>
                </a:solidFill>
              </a:rPr>
              <a:t>A new deployment controller to control Nginx deployments.</a:t>
            </a:r>
          </a:p>
        </p:txBody>
      </p:sp>
      <p:sp>
        <p:nvSpPr>
          <p:cNvPr id="10" name="TextBox 9">
            <a:extLst>
              <a:ext uri="{FF2B5EF4-FFF2-40B4-BE49-F238E27FC236}">
                <a16:creationId xmlns:a16="http://schemas.microsoft.com/office/drawing/2014/main" id="{98094B57-F3A5-4D8C-ACEA-1C8719E2BEB6}"/>
              </a:ext>
            </a:extLst>
          </p:cNvPr>
          <p:cNvSpPr txBox="1"/>
          <p:nvPr/>
        </p:nvSpPr>
        <p:spPr>
          <a:xfrm>
            <a:off x="7507356" y="2540743"/>
            <a:ext cx="4154557" cy="553998"/>
          </a:xfrm>
          <a:prstGeom prst="rect">
            <a:avLst/>
          </a:prstGeom>
          <a:noFill/>
        </p:spPr>
        <p:txBody>
          <a:bodyPr wrap="square">
            <a:spAutoFit/>
          </a:bodyPr>
          <a:lstStyle/>
          <a:p>
            <a:r>
              <a:rPr lang="en-US" sz="1500" dirty="0">
                <a:solidFill>
                  <a:schemeClr val="bg1"/>
                </a:solidFill>
              </a:rPr>
              <a:t>Initially, only one pod is created in a deployment if no replicas are given.</a:t>
            </a:r>
          </a:p>
        </p:txBody>
      </p:sp>
      <p:sp>
        <p:nvSpPr>
          <p:cNvPr id="11" name="TextBox 10">
            <a:extLst>
              <a:ext uri="{FF2B5EF4-FFF2-40B4-BE49-F238E27FC236}">
                <a16:creationId xmlns:a16="http://schemas.microsoft.com/office/drawing/2014/main" id="{0248564F-EA21-43B5-9AF1-D504FA7D839F}"/>
              </a:ext>
            </a:extLst>
          </p:cNvPr>
          <p:cNvSpPr txBox="1"/>
          <p:nvPr/>
        </p:nvSpPr>
        <p:spPr>
          <a:xfrm>
            <a:off x="7507356" y="3276421"/>
            <a:ext cx="4154557" cy="1938992"/>
          </a:xfrm>
          <a:prstGeom prst="rect">
            <a:avLst/>
          </a:prstGeom>
          <a:noFill/>
        </p:spPr>
        <p:txBody>
          <a:bodyPr wrap="square">
            <a:spAutoFit/>
          </a:bodyPr>
          <a:lstStyle/>
          <a:p>
            <a:r>
              <a:rPr lang="en-US" sz="1500" dirty="0">
                <a:solidFill>
                  <a:schemeClr val="bg1"/>
                </a:solidFill>
              </a:rPr>
              <a:t>A new pod is created with a new IP address if we try to delete a pod controlled by any deployment controller, and replicaset controller. The replicaset controller (which is part of a deployment controller) will see our desires given to it at the time of deployment creation and it will try to match the actual state of the cluster with the desired state.</a:t>
            </a:r>
          </a:p>
        </p:txBody>
      </p:sp>
      <p:cxnSp>
        <p:nvCxnSpPr>
          <p:cNvPr id="13" name="Straight Arrow Connector 12">
            <a:extLst>
              <a:ext uri="{FF2B5EF4-FFF2-40B4-BE49-F238E27FC236}">
                <a16:creationId xmlns:a16="http://schemas.microsoft.com/office/drawing/2014/main" id="{9944D161-3F20-4493-9ECD-8170CAE0FDBF}"/>
              </a:ext>
            </a:extLst>
          </p:cNvPr>
          <p:cNvCxnSpPr/>
          <p:nvPr/>
        </p:nvCxnSpPr>
        <p:spPr>
          <a:xfrm flipH="1">
            <a:off x="5618922" y="6135757"/>
            <a:ext cx="1769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B4F43E-C369-4BE5-AD99-D357E3039CC3}"/>
              </a:ext>
            </a:extLst>
          </p:cNvPr>
          <p:cNvSpPr txBox="1"/>
          <p:nvPr/>
        </p:nvSpPr>
        <p:spPr>
          <a:xfrm>
            <a:off x="7507356" y="5397093"/>
            <a:ext cx="4154557" cy="1246495"/>
          </a:xfrm>
          <a:prstGeom prst="rect">
            <a:avLst/>
          </a:prstGeom>
          <a:noFill/>
        </p:spPr>
        <p:txBody>
          <a:bodyPr wrap="square">
            <a:spAutoFit/>
          </a:bodyPr>
          <a:lstStyle/>
          <a:p>
            <a:r>
              <a:rPr lang="en-US" sz="1500" dirty="0">
                <a:solidFill>
                  <a:schemeClr val="bg1"/>
                </a:solidFill>
              </a:rPr>
              <a:t>A replicaset controller is also created when we create a deployment controller because a replicaset is a </a:t>
            </a:r>
            <a:r>
              <a:rPr lang="en-US" sz="1500" b="1" dirty="0">
                <a:solidFill>
                  <a:schemeClr val="bg1"/>
                </a:solidFill>
              </a:rPr>
              <a:t>part of a deployment controller</a:t>
            </a:r>
            <a:r>
              <a:rPr lang="en-US" sz="1500" dirty="0">
                <a:solidFill>
                  <a:schemeClr val="bg1"/>
                </a:solidFill>
              </a:rPr>
              <a:t> that controls the replicas, roll-in, roll-out version updates etc. of a deployment.</a:t>
            </a:r>
          </a:p>
        </p:txBody>
      </p:sp>
    </p:spTree>
    <p:extLst>
      <p:ext uri="{BB962C8B-B14F-4D97-AF65-F5344CB8AC3E}">
        <p14:creationId xmlns:p14="http://schemas.microsoft.com/office/powerpoint/2010/main" val="11674903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AC283D-48C0-4CA7-8693-3C6F8CD297BC}"/>
              </a:ext>
            </a:extLst>
          </p:cNvPr>
          <p:cNvPicPr>
            <a:picLocks noChangeAspect="1"/>
          </p:cNvPicPr>
          <p:nvPr/>
        </p:nvPicPr>
        <p:blipFill>
          <a:blip r:embed="rId2"/>
          <a:stretch>
            <a:fillRect/>
          </a:stretch>
        </p:blipFill>
        <p:spPr>
          <a:xfrm>
            <a:off x="1790700" y="2462212"/>
            <a:ext cx="8610600" cy="1933575"/>
          </a:xfrm>
          <a:prstGeom prst="rect">
            <a:avLst/>
          </a:prstGeom>
        </p:spPr>
      </p:pic>
    </p:spTree>
    <p:extLst>
      <p:ext uri="{BB962C8B-B14F-4D97-AF65-F5344CB8AC3E}">
        <p14:creationId xmlns:p14="http://schemas.microsoft.com/office/powerpoint/2010/main" val="345188763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158D92-B315-44CE-8808-5CA291402C51}"/>
              </a:ext>
            </a:extLst>
          </p:cNvPr>
          <p:cNvPicPr>
            <a:picLocks noChangeAspect="1"/>
          </p:cNvPicPr>
          <p:nvPr/>
        </p:nvPicPr>
        <p:blipFill>
          <a:blip r:embed="rId2"/>
          <a:stretch>
            <a:fillRect/>
          </a:stretch>
        </p:blipFill>
        <p:spPr>
          <a:xfrm>
            <a:off x="965558" y="1745663"/>
            <a:ext cx="10260884" cy="3366673"/>
          </a:xfrm>
          <a:prstGeom prst="rect">
            <a:avLst/>
          </a:prstGeom>
        </p:spPr>
      </p:pic>
    </p:spTree>
    <p:extLst>
      <p:ext uri="{BB962C8B-B14F-4D97-AF65-F5344CB8AC3E}">
        <p14:creationId xmlns:p14="http://schemas.microsoft.com/office/powerpoint/2010/main" val="343315405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29EF4-92C5-4B4E-A0DB-1BC1DD88AD0F}"/>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7B8B6AE0-05E6-4EF1-AA29-720F2CAB98AF}"/>
              </a:ext>
            </a:extLst>
          </p:cNvPr>
          <p:cNvCxnSpPr/>
          <p:nvPr/>
        </p:nvCxnSpPr>
        <p:spPr>
          <a:xfrm flipH="1" flipV="1">
            <a:off x="5353878" y="3154017"/>
            <a:ext cx="2372139" cy="1007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6961C0-CACE-4312-8BFD-86081CEFFF46}"/>
              </a:ext>
            </a:extLst>
          </p:cNvPr>
          <p:cNvSpPr txBox="1"/>
          <p:nvPr/>
        </p:nvSpPr>
        <p:spPr>
          <a:xfrm>
            <a:off x="7726017" y="4161183"/>
            <a:ext cx="3438938" cy="553998"/>
          </a:xfrm>
          <a:prstGeom prst="rect">
            <a:avLst/>
          </a:prstGeom>
          <a:noFill/>
        </p:spPr>
        <p:txBody>
          <a:bodyPr wrap="square">
            <a:spAutoFit/>
          </a:bodyPr>
          <a:lstStyle/>
          <a:p>
            <a:r>
              <a:rPr lang="en-US" sz="1500" dirty="0">
                <a:solidFill>
                  <a:schemeClr val="bg1"/>
                </a:solidFill>
              </a:rPr>
              <a:t>Command to scale up/down the pods in a deployment.</a:t>
            </a:r>
          </a:p>
        </p:txBody>
      </p:sp>
    </p:spTree>
    <p:extLst>
      <p:ext uri="{BB962C8B-B14F-4D97-AF65-F5344CB8AC3E}">
        <p14:creationId xmlns:p14="http://schemas.microsoft.com/office/powerpoint/2010/main" val="31583969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DD6D7-CFC5-43B0-9B6E-FF6BA045B4B2}"/>
              </a:ext>
            </a:extLst>
          </p:cNvPr>
          <p:cNvPicPr>
            <a:picLocks noChangeAspect="1"/>
          </p:cNvPicPr>
          <p:nvPr/>
        </p:nvPicPr>
        <p:blipFill>
          <a:blip r:embed="rId2"/>
          <a:stretch>
            <a:fillRect/>
          </a:stretch>
        </p:blipFill>
        <p:spPr>
          <a:xfrm>
            <a:off x="0" y="1"/>
            <a:ext cx="12192000" cy="6857999"/>
          </a:xfrm>
          <a:prstGeom prst="rect">
            <a:avLst/>
          </a:prstGeom>
        </p:spPr>
      </p:pic>
      <p:sp>
        <p:nvSpPr>
          <p:cNvPr id="5" name="Rectangle 4">
            <a:extLst>
              <a:ext uri="{FF2B5EF4-FFF2-40B4-BE49-F238E27FC236}">
                <a16:creationId xmlns:a16="http://schemas.microsoft.com/office/drawing/2014/main" id="{746B0C81-5040-411F-8B64-2E4215C61E3E}"/>
              </a:ext>
            </a:extLst>
          </p:cNvPr>
          <p:cNvSpPr/>
          <p:nvPr/>
        </p:nvSpPr>
        <p:spPr>
          <a:xfrm>
            <a:off x="0" y="4532243"/>
            <a:ext cx="6321287" cy="59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D3EE87E-8FA8-4B57-A40B-5235C5F8BFC3}"/>
              </a:ext>
            </a:extLst>
          </p:cNvPr>
          <p:cNvCxnSpPr/>
          <p:nvPr/>
        </p:nvCxnSpPr>
        <p:spPr>
          <a:xfrm flipH="1">
            <a:off x="6096000" y="3087757"/>
            <a:ext cx="1245704" cy="119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385ABE-DE93-414D-9385-5A33D59BB50A}"/>
              </a:ext>
            </a:extLst>
          </p:cNvPr>
          <p:cNvSpPr txBox="1"/>
          <p:nvPr/>
        </p:nvSpPr>
        <p:spPr>
          <a:xfrm>
            <a:off x="7341704" y="2835966"/>
            <a:ext cx="4419599" cy="2215991"/>
          </a:xfrm>
          <a:prstGeom prst="rect">
            <a:avLst/>
          </a:prstGeom>
          <a:noFill/>
        </p:spPr>
        <p:txBody>
          <a:bodyPr wrap="square">
            <a:spAutoFit/>
          </a:bodyPr>
          <a:lstStyle/>
          <a:p>
            <a:r>
              <a:rPr lang="en-US" sz="1500" dirty="0">
                <a:solidFill>
                  <a:schemeClr val="bg1"/>
                </a:solidFill>
              </a:rPr>
              <a:t>There is also an internal service in a Kubernetes cluster that helps in the communication of Kubernetes components. This default service is of ClusterIP type but we have other services too that we will discuss later.</a:t>
            </a:r>
            <a:br>
              <a:rPr lang="en-US" sz="1500" dirty="0">
                <a:solidFill>
                  <a:schemeClr val="bg1"/>
                </a:solidFill>
              </a:rPr>
            </a:br>
            <a:br>
              <a:rPr lang="en-US" sz="1500" dirty="0">
                <a:solidFill>
                  <a:schemeClr val="bg1"/>
                </a:solidFill>
              </a:rPr>
            </a:br>
            <a:r>
              <a:rPr lang="en-US" sz="1600" dirty="0">
                <a:solidFill>
                  <a:schemeClr val="bg1"/>
                </a:solidFill>
                <a:latin typeface="Lato" panose="020F0502020204030203" pitchFamily="34" charset="0"/>
              </a:rPr>
              <a:t>Also, a</a:t>
            </a:r>
            <a:r>
              <a:rPr lang="en-US" sz="1600" b="0" i="0" dirty="0">
                <a:solidFill>
                  <a:schemeClr val="bg1"/>
                </a:solidFill>
                <a:effectLst/>
                <a:latin typeface="Lato" panose="020F0502020204030203" pitchFamily="34" charset="0"/>
              </a:rPr>
              <a:t> </a:t>
            </a:r>
            <a:r>
              <a:rPr lang="en-US" sz="1600" dirty="0">
                <a:solidFill>
                  <a:schemeClr val="bg1"/>
                </a:solidFill>
                <a:latin typeface="Lato" panose="020F0502020204030203" pitchFamily="34" charset="0"/>
              </a:rPr>
              <a:t>s</a:t>
            </a:r>
            <a:r>
              <a:rPr lang="en-US" sz="1600" b="0" i="0" dirty="0">
                <a:solidFill>
                  <a:schemeClr val="bg1"/>
                </a:solidFill>
                <a:effectLst/>
                <a:latin typeface="Lato" panose="020F0502020204030203" pitchFamily="34" charset="0"/>
              </a:rPr>
              <a:t>ervice groups together a number of pods that perform the same function and presents them as a single entity.</a:t>
            </a:r>
            <a:endParaRPr lang="en-US" sz="1500" dirty="0">
              <a:solidFill>
                <a:schemeClr val="bg1"/>
              </a:solidFill>
            </a:endParaRPr>
          </a:p>
        </p:txBody>
      </p:sp>
    </p:spTree>
    <p:extLst>
      <p:ext uri="{BB962C8B-B14F-4D97-AF65-F5344CB8AC3E}">
        <p14:creationId xmlns:p14="http://schemas.microsoft.com/office/powerpoint/2010/main" val="20479684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97313-4952-4A88-834E-1B9FCF1C5D97}"/>
              </a:ext>
            </a:extLst>
          </p:cNvPr>
          <p:cNvPicPr>
            <a:picLocks noChangeAspect="1"/>
          </p:cNvPicPr>
          <p:nvPr/>
        </p:nvPicPr>
        <p:blipFill>
          <a:blip r:embed="rId2"/>
          <a:stretch>
            <a:fillRect/>
          </a:stretch>
        </p:blipFill>
        <p:spPr>
          <a:xfrm>
            <a:off x="477078" y="726843"/>
            <a:ext cx="7175123" cy="3088144"/>
          </a:xfrm>
          <a:prstGeom prst="rect">
            <a:avLst/>
          </a:prstGeom>
        </p:spPr>
      </p:pic>
      <p:pic>
        <p:nvPicPr>
          <p:cNvPr id="6" name="Picture 5">
            <a:extLst>
              <a:ext uri="{FF2B5EF4-FFF2-40B4-BE49-F238E27FC236}">
                <a16:creationId xmlns:a16="http://schemas.microsoft.com/office/drawing/2014/main" id="{18E834FF-AE2A-48D1-97D9-0870999D015E}"/>
              </a:ext>
            </a:extLst>
          </p:cNvPr>
          <p:cNvPicPr>
            <a:picLocks noChangeAspect="1"/>
          </p:cNvPicPr>
          <p:nvPr/>
        </p:nvPicPr>
        <p:blipFill>
          <a:blip r:embed="rId3"/>
          <a:stretch>
            <a:fillRect/>
          </a:stretch>
        </p:blipFill>
        <p:spPr>
          <a:xfrm>
            <a:off x="715617" y="3957404"/>
            <a:ext cx="8610600" cy="1933575"/>
          </a:xfrm>
          <a:prstGeom prst="rect">
            <a:avLst/>
          </a:prstGeom>
        </p:spPr>
      </p:pic>
    </p:spTree>
    <p:extLst>
      <p:ext uri="{BB962C8B-B14F-4D97-AF65-F5344CB8AC3E}">
        <p14:creationId xmlns:p14="http://schemas.microsoft.com/office/powerpoint/2010/main" val="3563465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5826-01EA-4EC6-95A7-FD22C0FFEC06}"/>
              </a:ext>
            </a:extLst>
          </p:cNvPr>
          <p:cNvSpPr>
            <a:spLocks noGrp="1"/>
          </p:cNvSpPr>
          <p:nvPr>
            <p:ph type="title"/>
          </p:nvPr>
        </p:nvSpPr>
        <p:spPr/>
        <p:txBody>
          <a:bodyPr/>
          <a:lstStyle/>
          <a:p>
            <a:r>
              <a:rPr lang="en-US" dirty="0"/>
              <a:t>Why kubernetes</a:t>
            </a:r>
          </a:p>
        </p:txBody>
      </p:sp>
      <p:sp>
        <p:nvSpPr>
          <p:cNvPr id="3" name="Content Placeholder 2">
            <a:extLst>
              <a:ext uri="{FF2B5EF4-FFF2-40B4-BE49-F238E27FC236}">
                <a16:creationId xmlns:a16="http://schemas.microsoft.com/office/drawing/2014/main" id="{FF410D83-4640-470B-B899-2919DEF6B2CC}"/>
              </a:ext>
            </a:extLst>
          </p:cNvPr>
          <p:cNvSpPr>
            <a:spLocks noGrp="1"/>
          </p:cNvSpPr>
          <p:nvPr>
            <p:ph idx="1"/>
          </p:nvPr>
        </p:nvSpPr>
        <p:spPr/>
        <p:txBody>
          <a:bodyPr/>
          <a:lstStyle/>
          <a:p>
            <a:r>
              <a:rPr lang="en-US" dirty="0"/>
              <a:t>It was stable and used by Google in production environment for almost 10 years before it was released as an open source product. Tools like docker swarm, and mesos were new in the market, they were unstable with few features, and support as compared to Kubernetes.</a:t>
            </a:r>
          </a:p>
          <a:p>
            <a:r>
              <a:rPr lang="en-US" dirty="0"/>
              <a:t>It has more features, and support.</a:t>
            </a:r>
          </a:p>
          <a:p>
            <a:r>
              <a:rPr lang="en-US" dirty="0"/>
              <a:t>90% market share.</a:t>
            </a:r>
          </a:p>
          <a:p>
            <a:endParaRPr lang="en-US" dirty="0"/>
          </a:p>
        </p:txBody>
      </p:sp>
      <p:pic>
        <p:nvPicPr>
          <p:cNvPr id="5" name="Picture 4">
            <a:extLst>
              <a:ext uri="{FF2B5EF4-FFF2-40B4-BE49-F238E27FC236}">
                <a16:creationId xmlns:a16="http://schemas.microsoft.com/office/drawing/2014/main" id="{F20960F8-9E5C-4AE1-BBBD-90684B0365F8}"/>
              </a:ext>
            </a:extLst>
          </p:cNvPr>
          <p:cNvPicPr>
            <a:picLocks noChangeAspect="1"/>
          </p:cNvPicPr>
          <p:nvPr/>
        </p:nvPicPr>
        <p:blipFill>
          <a:blip r:embed="rId2"/>
          <a:stretch>
            <a:fillRect/>
          </a:stretch>
        </p:blipFill>
        <p:spPr>
          <a:xfrm>
            <a:off x="1275787" y="4798124"/>
            <a:ext cx="1415357" cy="1374076"/>
          </a:xfrm>
          <a:prstGeom prst="rect">
            <a:avLst/>
          </a:prstGeom>
        </p:spPr>
      </p:pic>
    </p:spTree>
    <p:extLst>
      <p:ext uri="{BB962C8B-B14F-4D97-AF65-F5344CB8AC3E}">
        <p14:creationId xmlns:p14="http://schemas.microsoft.com/office/powerpoint/2010/main" val="12733413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8578DB-EB2F-477D-9171-2507088E299F}"/>
              </a:ext>
            </a:extLst>
          </p:cNvPr>
          <p:cNvPicPr>
            <a:picLocks noChangeAspect="1"/>
          </p:cNvPicPr>
          <p:nvPr/>
        </p:nvPicPr>
        <p:blipFill>
          <a:blip r:embed="rId2"/>
          <a:stretch>
            <a:fillRect/>
          </a:stretch>
        </p:blipFill>
        <p:spPr>
          <a:xfrm>
            <a:off x="499535" y="492901"/>
            <a:ext cx="8843247" cy="5522837"/>
          </a:xfrm>
          <a:prstGeom prst="rect">
            <a:avLst/>
          </a:prstGeom>
        </p:spPr>
      </p:pic>
    </p:spTree>
    <p:extLst>
      <p:ext uri="{BB962C8B-B14F-4D97-AF65-F5344CB8AC3E}">
        <p14:creationId xmlns:p14="http://schemas.microsoft.com/office/powerpoint/2010/main" val="75001210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F4C87D-C828-41D7-A71B-67C29AA4A8C8}"/>
              </a:ext>
            </a:extLst>
          </p:cNvPr>
          <p:cNvPicPr>
            <a:picLocks noChangeAspect="1"/>
          </p:cNvPicPr>
          <p:nvPr/>
        </p:nvPicPr>
        <p:blipFill>
          <a:blip r:embed="rId2"/>
          <a:stretch>
            <a:fillRect/>
          </a:stretch>
        </p:blipFill>
        <p:spPr>
          <a:xfrm>
            <a:off x="0" y="0"/>
            <a:ext cx="12192000" cy="6858000"/>
          </a:xfrm>
          <a:prstGeom prst="rect">
            <a:avLst/>
          </a:prstGeom>
        </p:spPr>
      </p:pic>
      <p:cxnSp>
        <p:nvCxnSpPr>
          <p:cNvPr id="9" name="Straight Arrow Connector 8">
            <a:extLst>
              <a:ext uri="{FF2B5EF4-FFF2-40B4-BE49-F238E27FC236}">
                <a16:creationId xmlns:a16="http://schemas.microsoft.com/office/drawing/2014/main" id="{D981FC5F-C067-4DC6-AC28-AD315F7F7D0A}"/>
              </a:ext>
            </a:extLst>
          </p:cNvPr>
          <p:cNvCxnSpPr/>
          <p:nvPr/>
        </p:nvCxnSpPr>
        <p:spPr>
          <a:xfrm flipH="1">
            <a:off x="4876800" y="2319130"/>
            <a:ext cx="2464904" cy="397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A85D9D-8F8C-4F23-85D3-ADBD846DB4B5}"/>
              </a:ext>
            </a:extLst>
          </p:cNvPr>
          <p:cNvCxnSpPr/>
          <p:nvPr/>
        </p:nvCxnSpPr>
        <p:spPr>
          <a:xfrm flipH="1">
            <a:off x="4876800" y="2319130"/>
            <a:ext cx="2464904" cy="80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348A00-6DC6-4350-95E0-E73798AE843D}"/>
              </a:ext>
            </a:extLst>
          </p:cNvPr>
          <p:cNvSpPr txBox="1"/>
          <p:nvPr/>
        </p:nvSpPr>
        <p:spPr>
          <a:xfrm>
            <a:off x="7341704" y="2182505"/>
            <a:ext cx="4419599" cy="1246495"/>
          </a:xfrm>
          <a:prstGeom prst="rect">
            <a:avLst/>
          </a:prstGeom>
          <a:noFill/>
        </p:spPr>
        <p:txBody>
          <a:bodyPr wrap="square">
            <a:spAutoFit/>
          </a:bodyPr>
          <a:lstStyle/>
          <a:p>
            <a:r>
              <a:rPr lang="en-US" sz="1500" dirty="0">
                <a:solidFill>
                  <a:schemeClr val="bg1"/>
                </a:solidFill>
              </a:rPr>
              <a:t>We can not decrease the pods count using pod delete command because Kubernetes will create new pods again and again with new IP addresses whenever we try to delete our pods because Kubernetes promises </a:t>
            </a:r>
            <a:r>
              <a:rPr lang="en-US" sz="1500" b="1" dirty="0">
                <a:solidFill>
                  <a:schemeClr val="bg1"/>
                </a:solidFill>
              </a:rPr>
              <a:t>resilience</a:t>
            </a:r>
            <a:r>
              <a:rPr lang="en-US" sz="1500" dirty="0">
                <a:solidFill>
                  <a:schemeClr val="bg1"/>
                </a:solidFill>
              </a:rPr>
              <a:t>.</a:t>
            </a:r>
          </a:p>
        </p:txBody>
      </p:sp>
      <p:cxnSp>
        <p:nvCxnSpPr>
          <p:cNvPr id="14" name="Straight Arrow Connector 13">
            <a:extLst>
              <a:ext uri="{FF2B5EF4-FFF2-40B4-BE49-F238E27FC236}">
                <a16:creationId xmlns:a16="http://schemas.microsoft.com/office/drawing/2014/main" id="{FAB975F7-48C8-47BE-92BF-88D1EC6E2B3B}"/>
              </a:ext>
            </a:extLst>
          </p:cNvPr>
          <p:cNvCxnSpPr/>
          <p:nvPr/>
        </p:nvCxnSpPr>
        <p:spPr>
          <a:xfrm flipH="1">
            <a:off x="4055166" y="4585253"/>
            <a:ext cx="2928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C3F673-8B38-449C-92CA-7ACD7DF5A5FB}"/>
              </a:ext>
            </a:extLst>
          </p:cNvPr>
          <p:cNvSpPr txBox="1"/>
          <p:nvPr/>
        </p:nvSpPr>
        <p:spPr>
          <a:xfrm>
            <a:off x="7341703" y="4412578"/>
            <a:ext cx="4419599" cy="784830"/>
          </a:xfrm>
          <a:prstGeom prst="rect">
            <a:avLst/>
          </a:prstGeom>
          <a:noFill/>
        </p:spPr>
        <p:txBody>
          <a:bodyPr wrap="square">
            <a:spAutoFit/>
          </a:bodyPr>
          <a:lstStyle/>
          <a:p>
            <a:r>
              <a:rPr lang="en-US" sz="1500" dirty="0">
                <a:solidFill>
                  <a:schemeClr val="bg1"/>
                </a:solidFill>
              </a:rPr>
              <a:t>We will have to delete the entire deployment controller to delete pod, replicaset or anything associated with the deployment controller.</a:t>
            </a:r>
          </a:p>
        </p:txBody>
      </p:sp>
    </p:spTree>
    <p:extLst>
      <p:ext uri="{BB962C8B-B14F-4D97-AF65-F5344CB8AC3E}">
        <p14:creationId xmlns:p14="http://schemas.microsoft.com/office/powerpoint/2010/main" val="41753200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9B185E-0934-4BF1-9B28-DF13914245D2}"/>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6C85CD4-5A1B-4BE0-8E37-B29AC3690BA8}"/>
              </a:ext>
            </a:extLst>
          </p:cNvPr>
          <p:cNvSpPr txBox="1"/>
          <p:nvPr/>
        </p:nvSpPr>
        <p:spPr>
          <a:xfrm>
            <a:off x="7195929" y="448199"/>
            <a:ext cx="4419599" cy="2893100"/>
          </a:xfrm>
          <a:prstGeom prst="rect">
            <a:avLst/>
          </a:prstGeom>
          <a:noFill/>
        </p:spPr>
        <p:txBody>
          <a:bodyPr wrap="square">
            <a:spAutoFit/>
          </a:bodyPr>
          <a:lstStyle/>
          <a:p>
            <a:r>
              <a:rPr lang="en-US" sz="1400" dirty="0">
                <a:solidFill>
                  <a:schemeClr val="bg1"/>
                </a:solidFill>
              </a:rPr>
              <a:t>Just like pods, if we try to delete replicaset or any other Kubernetes resource which is associated with some controller component then Kubernetes will provide resilience for that.</a:t>
            </a:r>
            <a:br>
              <a:rPr lang="en-US" sz="1400" dirty="0">
                <a:solidFill>
                  <a:schemeClr val="bg1"/>
                </a:solidFill>
              </a:rPr>
            </a:br>
            <a:br>
              <a:rPr lang="en-US" sz="1400" dirty="0">
                <a:solidFill>
                  <a:schemeClr val="bg1"/>
                </a:solidFill>
              </a:rPr>
            </a:br>
            <a:r>
              <a:rPr lang="en-US" sz="1400" dirty="0">
                <a:solidFill>
                  <a:schemeClr val="bg1"/>
                </a:solidFill>
              </a:rPr>
              <a:t>However, replicaset itself is a controller object but it is also controlled by another controller object (deployment object) that is why Kubernetes will provide resilience in this case for the replicaset and it will create a new replicaset if we try to delete it. The same concept is applicable for all the resources and controllers (that are controlled by other controllers) in Kubernetes.</a:t>
            </a:r>
          </a:p>
        </p:txBody>
      </p:sp>
      <p:cxnSp>
        <p:nvCxnSpPr>
          <p:cNvPr id="6" name="Straight Arrow Connector 5">
            <a:extLst>
              <a:ext uri="{FF2B5EF4-FFF2-40B4-BE49-F238E27FC236}">
                <a16:creationId xmlns:a16="http://schemas.microsoft.com/office/drawing/2014/main" id="{8D84FED0-8DF8-49F9-ADB9-F38D46B3A41F}"/>
              </a:ext>
            </a:extLst>
          </p:cNvPr>
          <p:cNvCxnSpPr>
            <a:cxnSpLocks/>
          </p:cNvCxnSpPr>
          <p:nvPr/>
        </p:nvCxnSpPr>
        <p:spPr>
          <a:xfrm flipH="1">
            <a:off x="4439480" y="2479524"/>
            <a:ext cx="2531163" cy="40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636416-088A-4223-A5DA-44C10CDA3448}"/>
              </a:ext>
            </a:extLst>
          </p:cNvPr>
          <p:cNvSpPr txBox="1"/>
          <p:nvPr/>
        </p:nvSpPr>
        <p:spPr>
          <a:xfrm>
            <a:off x="7195928" y="3341299"/>
            <a:ext cx="4419599" cy="1815882"/>
          </a:xfrm>
          <a:prstGeom prst="rect">
            <a:avLst/>
          </a:prstGeom>
          <a:noFill/>
        </p:spPr>
        <p:txBody>
          <a:bodyPr wrap="square">
            <a:spAutoFit/>
          </a:bodyPr>
          <a:lstStyle/>
          <a:p>
            <a:r>
              <a:rPr lang="en-US" sz="1400" dirty="0">
                <a:solidFill>
                  <a:schemeClr val="bg1"/>
                </a:solidFill>
              </a:rPr>
              <a:t>Kubernetes has deleted the old replicaset but created a new replicaset with the same name that old replicaset was having. This is because pods are named in the following format,</a:t>
            </a:r>
            <a:br>
              <a:rPr lang="en-US" sz="1400" dirty="0">
                <a:solidFill>
                  <a:schemeClr val="bg1"/>
                </a:solidFill>
              </a:rPr>
            </a:br>
            <a:r>
              <a:rPr lang="en-US" sz="1400" dirty="0">
                <a:solidFill>
                  <a:schemeClr val="bg1"/>
                </a:solidFill>
              </a:rPr>
              <a:t>deploymentName-replicaSetId-podId</a:t>
            </a:r>
            <a:br>
              <a:rPr lang="en-US" sz="1400" dirty="0">
                <a:solidFill>
                  <a:schemeClr val="bg1"/>
                </a:solidFill>
              </a:rPr>
            </a:br>
            <a:br>
              <a:rPr lang="en-US" sz="1400" dirty="0">
                <a:solidFill>
                  <a:schemeClr val="bg1"/>
                </a:solidFill>
              </a:rPr>
            </a:br>
            <a:r>
              <a:rPr lang="en-US" sz="1400" dirty="0">
                <a:solidFill>
                  <a:schemeClr val="bg1"/>
                </a:solidFill>
              </a:rPr>
              <a:t>It is taking the old replicaSetId from current pods running in a deployment.</a:t>
            </a:r>
          </a:p>
        </p:txBody>
      </p:sp>
      <p:cxnSp>
        <p:nvCxnSpPr>
          <p:cNvPr id="10" name="Straight Arrow Connector 9">
            <a:extLst>
              <a:ext uri="{FF2B5EF4-FFF2-40B4-BE49-F238E27FC236}">
                <a16:creationId xmlns:a16="http://schemas.microsoft.com/office/drawing/2014/main" id="{67BE92F7-1312-4F24-97A7-23DE937D83F4}"/>
              </a:ext>
            </a:extLst>
          </p:cNvPr>
          <p:cNvCxnSpPr/>
          <p:nvPr/>
        </p:nvCxnSpPr>
        <p:spPr>
          <a:xfrm flipH="1">
            <a:off x="2213113" y="3882887"/>
            <a:ext cx="4982815" cy="1274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374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54E635-0FE8-470E-A524-4EBD6F7BC6F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7897CA8-E4FB-42F6-BE10-E59B597FD84B}"/>
              </a:ext>
            </a:extLst>
          </p:cNvPr>
          <p:cNvSpPr/>
          <p:nvPr/>
        </p:nvSpPr>
        <p:spPr>
          <a:xfrm>
            <a:off x="0" y="530087"/>
            <a:ext cx="10336696" cy="10469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7385421-D58E-4EB3-A245-944D5F18BCB7}"/>
              </a:ext>
            </a:extLst>
          </p:cNvPr>
          <p:cNvCxnSpPr/>
          <p:nvPr/>
        </p:nvCxnSpPr>
        <p:spPr>
          <a:xfrm flipH="1" flipV="1">
            <a:off x="8653668" y="1842052"/>
            <a:ext cx="940905"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0280BA-E766-469D-9370-A80833145D0C}"/>
              </a:ext>
            </a:extLst>
          </p:cNvPr>
          <p:cNvSpPr txBox="1"/>
          <p:nvPr/>
        </p:nvSpPr>
        <p:spPr>
          <a:xfrm>
            <a:off x="9594573" y="2464904"/>
            <a:ext cx="2597427" cy="1015663"/>
          </a:xfrm>
          <a:prstGeom prst="rect">
            <a:avLst/>
          </a:prstGeom>
          <a:noFill/>
        </p:spPr>
        <p:txBody>
          <a:bodyPr wrap="square">
            <a:spAutoFit/>
          </a:bodyPr>
          <a:lstStyle/>
          <a:p>
            <a:r>
              <a:rPr lang="en-US" sz="1500" dirty="0">
                <a:solidFill>
                  <a:schemeClr val="bg1"/>
                </a:solidFill>
              </a:rPr>
              <a:t>Pods of same deployment “Nginx” scheduled on multiple nodes/servers of same Kubernetes cluster.</a:t>
            </a:r>
          </a:p>
        </p:txBody>
      </p:sp>
      <p:cxnSp>
        <p:nvCxnSpPr>
          <p:cNvPr id="11" name="Straight Arrow Connector 10">
            <a:extLst>
              <a:ext uri="{FF2B5EF4-FFF2-40B4-BE49-F238E27FC236}">
                <a16:creationId xmlns:a16="http://schemas.microsoft.com/office/drawing/2014/main" id="{66E9D8C0-5363-4550-8E56-81FA8E771B75}"/>
              </a:ext>
            </a:extLst>
          </p:cNvPr>
          <p:cNvCxnSpPr/>
          <p:nvPr/>
        </p:nvCxnSpPr>
        <p:spPr>
          <a:xfrm flipH="1" flipV="1">
            <a:off x="3909391" y="4041913"/>
            <a:ext cx="3472070" cy="622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1D63CF-9B01-4922-BFDC-2ADB3447D2EE}"/>
              </a:ext>
            </a:extLst>
          </p:cNvPr>
          <p:cNvSpPr txBox="1"/>
          <p:nvPr/>
        </p:nvSpPr>
        <p:spPr>
          <a:xfrm>
            <a:off x="7726016" y="4153620"/>
            <a:ext cx="4465984" cy="1477328"/>
          </a:xfrm>
          <a:prstGeom prst="rect">
            <a:avLst/>
          </a:prstGeom>
          <a:noFill/>
        </p:spPr>
        <p:txBody>
          <a:bodyPr wrap="square">
            <a:spAutoFit/>
          </a:bodyPr>
          <a:lstStyle/>
          <a:p>
            <a:r>
              <a:rPr lang="en-US" sz="1500" dirty="0">
                <a:solidFill>
                  <a:schemeClr val="bg1"/>
                </a:solidFill>
              </a:rPr>
              <a:t>Pinging pods of different nodes of the same deployment. This communication was possible because of the “service/Kubernetes”. This service helps in the communication of pods of same deployment and pods of different deployment as well.</a:t>
            </a:r>
          </a:p>
        </p:txBody>
      </p:sp>
    </p:spTree>
    <p:extLst>
      <p:ext uri="{BB962C8B-B14F-4D97-AF65-F5344CB8AC3E}">
        <p14:creationId xmlns:p14="http://schemas.microsoft.com/office/powerpoint/2010/main" val="19195818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4F164-1929-4E76-9587-729A5786E4F6}"/>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05D200D-3BA0-4305-9220-95037AF534E0}"/>
              </a:ext>
            </a:extLst>
          </p:cNvPr>
          <p:cNvSpPr/>
          <p:nvPr/>
        </p:nvSpPr>
        <p:spPr>
          <a:xfrm>
            <a:off x="0" y="583096"/>
            <a:ext cx="10813774" cy="1060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FE2CD692-BE74-4512-85EB-2019A0F58A61}"/>
              </a:ext>
            </a:extLst>
          </p:cNvPr>
          <p:cNvCxnSpPr/>
          <p:nvPr/>
        </p:nvCxnSpPr>
        <p:spPr>
          <a:xfrm flipH="1" flipV="1">
            <a:off x="6308033" y="1753536"/>
            <a:ext cx="2054087" cy="556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BFD87E-FB10-4288-9A17-B5162F574A60}"/>
              </a:ext>
            </a:extLst>
          </p:cNvPr>
          <p:cNvSpPr txBox="1"/>
          <p:nvPr/>
        </p:nvSpPr>
        <p:spPr>
          <a:xfrm>
            <a:off x="8560903" y="1802296"/>
            <a:ext cx="3631098" cy="1015663"/>
          </a:xfrm>
          <a:prstGeom prst="rect">
            <a:avLst/>
          </a:prstGeom>
          <a:noFill/>
        </p:spPr>
        <p:txBody>
          <a:bodyPr wrap="square">
            <a:spAutoFit/>
          </a:bodyPr>
          <a:lstStyle/>
          <a:p>
            <a:r>
              <a:rPr lang="en-US" sz="1500" dirty="0">
                <a:solidFill>
                  <a:schemeClr val="bg1"/>
                </a:solidFill>
              </a:rPr>
              <a:t>Pods of two different deployments “First_Nginx” and “Second_Nginx” scheduled on multiple nodes/servers of same Kubernetes cluster.</a:t>
            </a:r>
          </a:p>
        </p:txBody>
      </p:sp>
      <p:cxnSp>
        <p:nvCxnSpPr>
          <p:cNvPr id="9" name="Straight Arrow Connector 8">
            <a:extLst>
              <a:ext uri="{FF2B5EF4-FFF2-40B4-BE49-F238E27FC236}">
                <a16:creationId xmlns:a16="http://schemas.microsoft.com/office/drawing/2014/main" id="{C5328177-41EB-4A39-B5EB-8496F538C21D}"/>
              </a:ext>
            </a:extLst>
          </p:cNvPr>
          <p:cNvCxnSpPr/>
          <p:nvPr/>
        </p:nvCxnSpPr>
        <p:spPr>
          <a:xfrm flipH="1" flipV="1">
            <a:off x="3326296" y="4386470"/>
            <a:ext cx="2875721" cy="490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B1ADA-0CFB-4F96-8857-F4AC8BEB0586}"/>
              </a:ext>
            </a:extLst>
          </p:cNvPr>
          <p:cNvSpPr txBox="1"/>
          <p:nvPr/>
        </p:nvSpPr>
        <p:spPr>
          <a:xfrm>
            <a:off x="6308033" y="4547874"/>
            <a:ext cx="4744280" cy="1477328"/>
          </a:xfrm>
          <a:prstGeom prst="rect">
            <a:avLst/>
          </a:prstGeom>
          <a:noFill/>
        </p:spPr>
        <p:txBody>
          <a:bodyPr wrap="square">
            <a:spAutoFit/>
          </a:bodyPr>
          <a:lstStyle/>
          <a:p>
            <a:r>
              <a:rPr lang="en-US" sz="1500" dirty="0">
                <a:solidFill>
                  <a:schemeClr val="bg1"/>
                </a:solidFill>
              </a:rPr>
              <a:t>Pinging pods of different nodes of the two different deployments. This communication was also possible because of the “service/Kubernetes”. This service helps in the communication of pods of same deployment and pods of different deployment as well.</a:t>
            </a:r>
          </a:p>
        </p:txBody>
      </p:sp>
    </p:spTree>
    <p:extLst>
      <p:ext uri="{BB962C8B-B14F-4D97-AF65-F5344CB8AC3E}">
        <p14:creationId xmlns:p14="http://schemas.microsoft.com/office/powerpoint/2010/main" val="375506037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3873A-893B-4B55-B055-23A0502E917B}"/>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E7EBF9E9-168D-473E-9347-9B655D530540}"/>
              </a:ext>
            </a:extLst>
          </p:cNvPr>
          <p:cNvCxnSpPr/>
          <p:nvPr/>
        </p:nvCxnSpPr>
        <p:spPr>
          <a:xfrm flipH="1" flipV="1">
            <a:off x="1709530" y="2660374"/>
            <a:ext cx="4996070" cy="887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699BD2-5073-454F-99E1-AF4880387D01}"/>
              </a:ext>
            </a:extLst>
          </p:cNvPr>
          <p:cNvSpPr txBox="1"/>
          <p:nvPr/>
        </p:nvSpPr>
        <p:spPr>
          <a:xfrm>
            <a:off x="6586328" y="3722927"/>
            <a:ext cx="4744280" cy="784830"/>
          </a:xfrm>
          <a:prstGeom prst="rect">
            <a:avLst/>
          </a:prstGeom>
          <a:noFill/>
        </p:spPr>
        <p:txBody>
          <a:bodyPr wrap="square">
            <a:spAutoFit/>
          </a:bodyPr>
          <a:lstStyle/>
          <a:p>
            <a:r>
              <a:rPr lang="en-US" sz="1500" dirty="0">
                <a:solidFill>
                  <a:schemeClr val="bg1"/>
                </a:solidFill>
              </a:rPr>
              <a:t>Accessing the Nginx default page of a pod running on a different deployment controller and a different node.</a:t>
            </a:r>
          </a:p>
        </p:txBody>
      </p:sp>
    </p:spTree>
    <p:extLst>
      <p:ext uri="{BB962C8B-B14F-4D97-AF65-F5344CB8AC3E}">
        <p14:creationId xmlns:p14="http://schemas.microsoft.com/office/powerpoint/2010/main" val="2311955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r>
              <a:rPr lang="en-US" dirty="0"/>
              <a:t>There are 3 types of services in Kubernetes,</a:t>
            </a:r>
            <a:br>
              <a:rPr lang="en-US" dirty="0"/>
            </a:br>
            <a:r>
              <a:rPr lang="en-US" dirty="0"/>
              <a:t>1. ClusterIP</a:t>
            </a:r>
            <a:br>
              <a:rPr lang="en-US" dirty="0"/>
            </a:br>
            <a:r>
              <a:rPr lang="en-US" dirty="0"/>
              <a:t>2. NodePort</a:t>
            </a:r>
            <a:br>
              <a:rPr lang="en-US" dirty="0"/>
            </a:br>
            <a:r>
              <a:rPr lang="en-US" dirty="0"/>
              <a:t>3. Load Balancer</a:t>
            </a:r>
          </a:p>
          <a:p>
            <a:r>
              <a:rPr lang="en-US" dirty="0"/>
              <a:t>Through services, we do not have to remember the IP addresses of the nodes, pods to access our application, even if a pod dies, Kubernetes will make a new pod with a new IP but we do not have to remember these new IP addresses again and again, we access these pods using a service IP address.</a:t>
            </a:r>
          </a:p>
        </p:txBody>
      </p:sp>
    </p:spTree>
    <p:extLst>
      <p:ext uri="{BB962C8B-B14F-4D97-AF65-F5344CB8AC3E}">
        <p14:creationId xmlns:p14="http://schemas.microsoft.com/office/powerpoint/2010/main" val="109341226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ClusterIp service</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r>
              <a:rPr lang="en-US" dirty="0"/>
              <a:t>It is used for the internal communication of Kubernetes objects/controllers </a:t>
            </a:r>
            <a:br>
              <a:rPr lang="en-US" dirty="0"/>
            </a:br>
            <a:r>
              <a:rPr lang="en-US" dirty="0"/>
              <a:t>For example,</a:t>
            </a:r>
            <a:br>
              <a:rPr lang="en-US" dirty="0"/>
            </a:br>
            <a:r>
              <a:rPr lang="en-US" dirty="0"/>
              <a:t> Deployment controller.</a:t>
            </a:r>
          </a:p>
          <a:p>
            <a:r>
              <a:rPr lang="en-US" dirty="0"/>
              <a:t>It helps in the service discovery of the microservices architecture.</a:t>
            </a:r>
          </a:p>
          <a:p>
            <a:r>
              <a:rPr lang="en-US" dirty="0"/>
              <a:t>We can not access a clusterIP service outside our cluster.</a:t>
            </a:r>
          </a:p>
          <a:p>
            <a:r>
              <a:rPr lang="en-US" dirty="0"/>
              <a:t>Use cases,</a:t>
            </a:r>
            <a:br>
              <a:rPr lang="en-US" dirty="0"/>
            </a:br>
            <a:r>
              <a:rPr lang="en-US" dirty="0">
                <a:sym typeface="Wingdings" panose="05000000000000000000" pitchFamily="2" charset="2"/>
              </a:rPr>
              <a:t>Webserver  Frontend</a:t>
            </a:r>
            <a:br>
              <a:rPr lang="en-US" dirty="0">
                <a:sym typeface="Wingdings" panose="05000000000000000000" pitchFamily="2" charset="2"/>
              </a:rPr>
            </a:br>
            <a:r>
              <a:rPr lang="en-US" dirty="0">
                <a:sym typeface="Wingdings" panose="05000000000000000000" pitchFamily="2" charset="2"/>
              </a:rPr>
              <a:t>Frontend  Backend</a:t>
            </a:r>
            <a:br>
              <a:rPr lang="en-US" dirty="0">
                <a:sym typeface="Wingdings" panose="05000000000000000000" pitchFamily="2" charset="2"/>
              </a:rPr>
            </a:br>
            <a:r>
              <a:rPr lang="en-US" dirty="0">
                <a:sym typeface="Wingdings" panose="05000000000000000000" pitchFamily="2" charset="2"/>
              </a:rPr>
              <a:t>Backend  Database</a:t>
            </a:r>
            <a:br>
              <a:rPr lang="en-US" dirty="0">
                <a:sym typeface="Wingdings" panose="05000000000000000000" pitchFamily="2" charset="2"/>
              </a:rPr>
            </a:br>
            <a:r>
              <a:rPr lang="en-US" dirty="0">
                <a:sym typeface="Wingdings" panose="05000000000000000000" pitchFamily="2" charset="2"/>
              </a:rPr>
              <a:t>etc.</a:t>
            </a:r>
            <a:endParaRPr lang="en-US" dirty="0"/>
          </a:p>
        </p:txBody>
      </p:sp>
    </p:spTree>
    <p:extLst>
      <p:ext uri="{BB962C8B-B14F-4D97-AF65-F5344CB8AC3E}">
        <p14:creationId xmlns:p14="http://schemas.microsoft.com/office/powerpoint/2010/main" val="15022344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359C7-CE69-433A-82B2-6C9AD1165440}"/>
              </a:ext>
            </a:extLst>
          </p:cNvPr>
          <p:cNvSpPr/>
          <p:nvPr/>
        </p:nvSpPr>
        <p:spPr>
          <a:xfrm>
            <a:off x="0" y="0"/>
            <a:ext cx="121919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6C87167-2805-441D-87CB-B8838CDA952B}"/>
              </a:ext>
            </a:extLst>
          </p:cNvPr>
          <p:cNvSpPr/>
          <p:nvPr/>
        </p:nvSpPr>
        <p:spPr>
          <a:xfrm>
            <a:off x="159026" y="1577008"/>
            <a:ext cx="11887200" cy="519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5A40E82-7665-47D8-B614-5F395AD8B264}"/>
              </a:ext>
            </a:extLst>
          </p:cNvPr>
          <p:cNvSpPr/>
          <p:nvPr/>
        </p:nvSpPr>
        <p:spPr>
          <a:xfrm>
            <a:off x="1325217"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A9DCE63-FF2E-48CC-8C34-2AF862D70649}"/>
              </a:ext>
            </a:extLst>
          </p:cNvPr>
          <p:cNvSpPr/>
          <p:nvPr/>
        </p:nvSpPr>
        <p:spPr>
          <a:xfrm>
            <a:off x="6679099"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636B227-0726-4E90-BD0A-F8098BBF28B1}"/>
              </a:ext>
            </a:extLst>
          </p:cNvPr>
          <p:cNvSpPr txBox="1"/>
          <p:nvPr/>
        </p:nvSpPr>
        <p:spPr>
          <a:xfrm>
            <a:off x="2279372" y="6421435"/>
            <a:ext cx="2279376" cy="323165"/>
          </a:xfrm>
          <a:prstGeom prst="rect">
            <a:avLst/>
          </a:prstGeom>
          <a:noFill/>
        </p:spPr>
        <p:txBody>
          <a:bodyPr wrap="square">
            <a:spAutoFit/>
          </a:bodyPr>
          <a:lstStyle/>
          <a:p>
            <a:r>
              <a:rPr lang="en-US" sz="1500" dirty="0"/>
              <a:t>Node # 1     (10.102.1.1)</a:t>
            </a:r>
          </a:p>
        </p:txBody>
      </p:sp>
      <p:sp>
        <p:nvSpPr>
          <p:cNvPr id="130" name="TextBox 129">
            <a:extLst>
              <a:ext uri="{FF2B5EF4-FFF2-40B4-BE49-F238E27FC236}">
                <a16:creationId xmlns:a16="http://schemas.microsoft.com/office/drawing/2014/main" id="{CC0AFB16-17E4-40DA-B50D-7236BB8971D3}"/>
              </a:ext>
            </a:extLst>
          </p:cNvPr>
          <p:cNvSpPr txBox="1"/>
          <p:nvPr/>
        </p:nvSpPr>
        <p:spPr>
          <a:xfrm>
            <a:off x="7633254" y="6421434"/>
            <a:ext cx="2279376" cy="323165"/>
          </a:xfrm>
          <a:prstGeom prst="rect">
            <a:avLst/>
          </a:prstGeom>
          <a:noFill/>
        </p:spPr>
        <p:txBody>
          <a:bodyPr wrap="square">
            <a:spAutoFit/>
          </a:bodyPr>
          <a:lstStyle/>
          <a:p>
            <a:r>
              <a:rPr lang="en-US" sz="1500" dirty="0"/>
              <a:t>Node # 2     (10.102.2.1)</a:t>
            </a:r>
          </a:p>
        </p:txBody>
      </p:sp>
      <p:sp>
        <p:nvSpPr>
          <p:cNvPr id="131" name="Rectangle 130">
            <a:extLst>
              <a:ext uri="{FF2B5EF4-FFF2-40B4-BE49-F238E27FC236}">
                <a16:creationId xmlns:a16="http://schemas.microsoft.com/office/drawing/2014/main" id="{DD2817D5-CF45-49FC-9F41-50EDD2E48B72}"/>
              </a:ext>
            </a:extLst>
          </p:cNvPr>
          <p:cNvSpPr/>
          <p:nvPr/>
        </p:nvSpPr>
        <p:spPr>
          <a:xfrm>
            <a:off x="8931965" y="3429000"/>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2F079FD-29D4-447E-A196-24CEB13DAF62}"/>
              </a:ext>
            </a:extLst>
          </p:cNvPr>
          <p:cNvSpPr/>
          <p:nvPr/>
        </p:nvSpPr>
        <p:spPr>
          <a:xfrm>
            <a:off x="8931964" y="4373974"/>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12A720-758A-4AC3-A910-078B7C1C5D16}"/>
              </a:ext>
            </a:extLst>
          </p:cNvPr>
          <p:cNvSpPr/>
          <p:nvPr/>
        </p:nvSpPr>
        <p:spPr>
          <a:xfrm>
            <a:off x="8931964"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2820ED-5747-4A77-8304-38C324F6CF5F}"/>
              </a:ext>
            </a:extLst>
          </p:cNvPr>
          <p:cNvSpPr/>
          <p:nvPr/>
        </p:nvSpPr>
        <p:spPr>
          <a:xfrm>
            <a:off x="9912626"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046433D-1E4F-4108-8A16-9446B680412E}"/>
              </a:ext>
            </a:extLst>
          </p:cNvPr>
          <p:cNvSpPr/>
          <p:nvPr/>
        </p:nvSpPr>
        <p:spPr>
          <a:xfrm>
            <a:off x="3578086"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08B1C2A-22DE-4EBE-BFF0-B4AD00E2A9AC}"/>
              </a:ext>
            </a:extLst>
          </p:cNvPr>
          <p:cNvSpPr/>
          <p:nvPr/>
        </p:nvSpPr>
        <p:spPr>
          <a:xfrm>
            <a:off x="4558748"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DF73ACC-E475-4346-A88E-DB0895C8F2BF}"/>
              </a:ext>
            </a:extLst>
          </p:cNvPr>
          <p:cNvSpPr/>
          <p:nvPr/>
        </p:nvSpPr>
        <p:spPr>
          <a:xfrm>
            <a:off x="356483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B22074-DD3D-4786-BA47-6FF698413715}"/>
              </a:ext>
            </a:extLst>
          </p:cNvPr>
          <p:cNvSpPr/>
          <p:nvPr/>
        </p:nvSpPr>
        <p:spPr>
          <a:xfrm>
            <a:off x="4558747" y="438274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262EA7-35A1-4FF6-87D2-0D47B0C7A50F}"/>
              </a:ext>
            </a:extLst>
          </p:cNvPr>
          <p:cNvSpPr/>
          <p:nvPr/>
        </p:nvSpPr>
        <p:spPr>
          <a:xfrm>
            <a:off x="6930888"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0F0B98D-6220-4F0C-8510-D6AFE1F69AB8}"/>
              </a:ext>
            </a:extLst>
          </p:cNvPr>
          <p:cNvSpPr/>
          <p:nvPr/>
        </p:nvSpPr>
        <p:spPr>
          <a:xfrm>
            <a:off x="7911550"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7AD53A7-548B-4167-BAB7-2BBD8473EF07}"/>
              </a:ext>
            </a:extLst>
          </p:cNvPr>
          <p:cNvSpPr/>
          <p:nvPr/>
        </p:nvSpPr>
        <p:spPr>
          <a:xfrm>
            <a:off x="6944140" y="436375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1B7FE5A-EB53-4386-B4D1-8D5652370BB7}"/>
              </a:ext>
            </a:extLst>
          </p:cNvPr>
          <p:cNvSpPr/>
          <p:nvPr/>
        </p:nvSpPr>
        <p:spPr>
          <a:xfrm>
            <a:off x="793805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C6FDFE7C-3A7D-4B25-A738-C8252252BEB4}"/>
              </a:ext>
            </a:extLst>
          </p:cNvPr>
          <p:cNvCxnSpPr>
            <a:cxnSpLocks/>
            <a:stCxn id="148" idx="3"/>
            <a:endCxn id="139" idx="1"/>
          </p:cNvCxnSpPr>
          <p:nvPr/>
        </p:nvCxnSpPr>
        <p:spPr>
          <a:xfrm flipV="1">
            <a:off x="3260029" y="3736973"/>
            <a:ext cx="3670859"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5D17238-3AA2-4E09-8CDE-CAAC221F1605}"/>
              </a:ext>
            </a:extLst>
          </p:cNvPr>
          <p:cNvCxnSpPr/>
          <p:nvPr/>
        </p:nvCxnSpPr>
        <p:spPr>
          <a:xfrm>
            <a:off x="9793355" y="4108174"/>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E6302B-C4D1-4A17-8AF2-55AA698EED61}"/>
              </a:ext>
            </a:extLst>
          </p:cNvPr>
          <p:cNvCxnSpPr>
            <a:endCxn id="133" idx="0"/>
          </p:cNvCxnSpPr>
          <p:nvPr/>
        </p:nvCxnSpPr>
        <p:spPr>
          <a:xfrm>
            <a:off x="9303024"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F66AD99-7E4B-4BB1-9FB9-42047222F13D}"/>
              </a:ext>
            </a:extLst>
          </p:cNvPr>
          <p:cNvCxnSpPr/>
          <p:nvPr/>
        </p:nvCxnSpPr>
        <p:spPr>
          <a:xfrm>
            <a:off x="10257180"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D2F5DFA-9961-4F9A-8480-BDA39AF1E78F}"/>
              </a:ext>
            </a:extLst>
          </p:cNvPr>
          <p:cNvSpPr/>
          <p:nvPr/>
        </p:nvSpPr>
        <p:spPr>
          <a:xfrm>
            <a:off x="1537247" y="341878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09AE938-C0DA-492E-8AA1-B8FF8F7882ED}"/>
              </a:ext>
            </a:extLst>
          </p:cNvPr>
          <p:cNvSpPr/>
          <p:nvPr/>
        </p:nvSpPr>
        <p:spPr>
          <a:xfrm>
            <a:off x="1537246" y="4363755"/>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4F9172C-BFC8-4E2F-A1C5-7B90D702B493}"/>
              </a:ext>
            </a:extLst>
          </p:cNvPr>
          <p:cNvSpPr/>
          <p:nvPr/>
        </p:nvSpPr>
        <p:spPr>
          <a:xfrm>
            <a:off x="1537246"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4F6BF44-29FC-4366-BB7C-47E4A63CFEDA}"/>
              </a:ext>
            </a:extLst>
          </p:cNvPr>
          <p:cNvSpPr/>
          <p:nvPr/>
        </p:nvSpPr>
        <p:spPr>
          <a:xfrm>
            <a:off x="2517908"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CB8C69D8-4494-4BBA-B8BE-70FCC6AFCF67}"/>
              </a:ext>
            </a:extLst>
          </p:cNvPr>
          <p:cNvCxnSpPr/>
          <p:nvPr/>
        </p:nvCxnSpPr>
        <p:spPr>
          <a:xfrm>
            <a:off x="2398637" y="4097955"/>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78C626D-EE89-4E14-8207-952ACB019C03}"/>
              </a:ext>
            </a:extLst>
          </p:cNvPr>
          <p:cNvCxnSpPr>
            <a:endCxn id="149" idx="0"/>
          </p:cNvCxnSpPr>
          <p:nvPr/>
        </p:nvCxnSpPr>
        <p:spPr>
          <a:xfrm>
            <a:off x="1908306"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34841FF-8A24-498A-8AEC-5CD8254BA031}"/>
              </a:ext>
            </a:extLst>
          </p:cNvPr>
          <p:cNvCxnSpPr/>
          <p:nvPr/>
        </p:nvCxnSpPr>
        <p:spPr>
          <a:xfrm>
            <a:off x="2862462"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8EEF379-816E-475F-8FD4-56950E33B8F5}"/>
              </a:ext>
            </a:extLst>
          </p:cNvPr>
          <p:cNvCxnSpPr>
            <a:cxnSpLocks/>
            <a:stCxn id="148" idx="3"/>
            <a:endCxn id="141" idx="1"/>
          </p:cNvCxnSpPr>
          <p:nvPr/>
        </p:nvCxnSpPr>
        <p:spPr>
          <a:xfrm>
            <a:off x="3260029" y="4703342"/>
            <a:ext cx="368411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2E0615-E676-40B7-B8E7-21B4AD997CBC}"/>
              </a:ext>
            </a:extLst>
          </p:cNvPr>
          <p:cNvCxnSpPr>
            <a:cxnSpLocks/>
            <a:stCxn id="148" idx="3"/>
            <a:endCxn id="140" idx="1"/>
          </p:cNvCxnSpPr>
          <p:nvPr/>
        </p:nvCxnSpPr>
        <p:spPr>
          <a:xfrm flipV="1">
            <a:off x="3260029" y="3736973"/>
            <a:ext cx="4651521"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AD160D0-02C2-4253-9C91-2DD9EC2E3078}"/>
              </a:ext>
            </a:extLst>
          </p:cNvPr>
          <p:cNvCxnSpPr>
            <a:cxnSpLocks/>
            <a:stCxn id="148" idx="3"/>
            <a:endCxn id="142" idx="1"/>
          </p:cNvCxnSpPr>
          <p:nvPr/>
        </p:nvCxnSpPr>
        <p:spPr>
          <a:xfrm>
            <a:off x="3260029" y="4703342"/>
            <a:ext cx="4678025" cy="25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0C1C33-34A0-4459-BC19-A28BBFFBA4EF}"/>
              </a:ext>
            </a:extLst>
          </p:cNvPr>
          <p:cNvCxnSpPr>
            <a:cxnSpLocks/>
            <a:stCxn id="132" idx="1"/>
            <a:endCxn id="136" idx="3"/>
          </p:cNvCxnSpPr>
          <p:nvPr/>
        </p:nvCxnSpPr>
        <p:spPr>
          <a:xfrm flipH="1" flipV="1">
            <a:off x="5300869" y="3772658"/>
            <a:ext cx="3631095"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885462F-2E5A-42DE-8203-F03EE59D76F2}"/>
              </a:ext>
            </a:extLst>
          </p:cNvPr>
          <p:cNvCxnSpPr>
            <a:cxnSpLocks/>
            <a:stCxn id="132" idx="1"/>
            <a:endCxn id="135" idx="3"/>
          </p:cNvCxnSpPr>
          <p:nvPr/>
        </p:nvCxnSpPr>
        <p:spPr>
          <a:xfrm flipH="1" flipV="1">
            <a:off x="4320207" y="3772658"/>
            <a:ext cx="4611757"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3A2447C-0AD5-40A1-9CB6-245ADDCEC487}"/>
              </a:ext>
            </a:extLst>
          </p:cNvPr>
          <p:cNvSpPr/>
          <p:nvPr/>
        </p:nvSpPr>
        <p:spPr>
          <a:xfrm>
            <a:off x="1537246" y="2471867"/>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0EA8F15-3E48-43E4-803B-7AA6B93416CE}"/>
              </a:ext>
            </a:extLst>
          </p:cNvPr>
          <p:cNvCxnSpPr/>
          <p:nvPr/>
        </p:nvCxnSpPr>
        <p:spPr>
          <a:xfrm>
            <a:off x="2398636" y="3151041"/>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CF49CC4-6EA0-4A0D-A0B4-77FE9835754B}"/>
              </a:ext>
            </a:extLst>
          </p:cNvPr>
          <p:cNvSpPr/>
          <p:nvPr/>
        </p:nvSpPr>
        <p:spPr>
          <a:xfrm>
            <a:off x="8945218" y="2484026"/>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EE691495-98DA-473C-9DE7-3E18ABB76E55}"/>
              </a:ext>
            </a:extLst>
          </p:cNvPr>
          <p:cNvCxnSpPr/>
          <p:nvPr/>
        </p:nvCxnSpPr>
        <p:spPr>
          <a:xfrm>
            <a:off x="9806608" y="3163200"/>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8433DF0-B2A7-46B9-8EE2-A99B03789E10}"/>
              </a:ext>
            </a:extLst>
          </p:cNvPr>
          <p:cNvCxnSpPr>
            <a:cxnSpLocks/>
            <a:stCxn id="132" idx="1"/>
            <a:endCxn id="138" idx="3"/>
          </p:cNvCxnSpPr>
          <p:nvPr/>
        </p:nvCxnSpPr>
        <p:spPr>
          <a:xfrm flipH="1">
            <a:off x="5300868" y="4713561"/>
            <a:ext cx="3631096" cy="87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F735D49-B96F-4E06-8146-400883FCCBB1}"/>
              </a:ext>
            </a:extLst>
          </p:cNvPr>
          <p:cNvCxnSpPr>
            <a:cxnSpLocks/>
            <a:stCxn id="132" idx="1"/>
            <a:endCxn id="137" idx="3"/>
          </p:cNvCxnSpPr>
          <p:nvPr/>
        </p:nvCxnSpPr>
        <p:spPr>
          <a:xfrm flipH="1">
            <a:off x="4306955" y="4713561"/>
            <a:ext cx="4625009" cy="15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2D4847-A49F-4C52-9E3E-8F352380C25B}"/>
              </a:ext>
            </a:extLst>
          </p:cNvPr>
          <p:cNvSpPr txBox="1"/>
          <p:nvPr/>
        </p:nvSpPr>
        <p:spPr>
          <a:xfrm>
            <a:off x="1523997" y="2613734"/>
            <a:ext cx="1722783" cy="430887"/>
          </a:xfrm>
          <a:prstGeom prst="rect">
            <a:avLst/>
          </a:prstGeom>
          <a:noFill/>
        </p:spPr>
        <p:txBody>
          <a:bodyPr wrap="square">
            <a:spAutoFit/>
          </a:bodyPr>
          <a:lstStyle/>
          <a:p>
            <a:pPr algn="ctr"/>
            <a:r>
              <a:rPr lang="en-US" sz="1100" dirty="0"/>
              <a:t>Web ClusterIP Service</a:t>
            </a:r>
            <a:br>
              <a:rPr lang="en-US" sz="1100" dirty="0"/>
            </a:br>
            <a:r>
              <a:rPr lang="en-US" sz="1100" dirty="0"/>
              <a:t>IP+Port:8080</a:t>
            </a:r>
          </a:p>
        </p:txBody>
      </p:sp>
      <p:sp>
        <p:nvSpPr>
          <p:cNvPr id="166" name="TextBox 165">
            <a:extLst>
              <a:ext uri="{FF2B5EF4-FFF2-40B4-BE49-F238E27FC236}">
                <a16:creationId xmlns:a16="http://schemas.microsoft.com/office/drawing/2014/main" id="{7EF5FC90-0CBF-47DC-AC25-D1E8F06FD572}"/>
              </a:ext>
            </a:extLst>
          </p:cNvPr>
          <p:cNvSpPr txBox="1"/>
          <p:nvPr/>
        </p:nvSpPr>
        <p:spPr>
          <a:xfrm>
            <a:off x="1550499" y="3560648"/>
            <a:ext cx="1722783" cy="430887"/>
          </a:xfrm>
          <a:prstGeom prst="rect">
            <a:avLst/>
          </a:prstGeom>
          <a:noFill/>
        </p:spPr>
        <p:txBody>
          <a:bodyPr wrap="square">
            <a:spAutoFit/>
          </a:bodyPr>
          <a:lstStyle/>
          <a:p>
            <a:pPr algn="ctr"/>
            <a:r>
              <a:rPr lang="en-US" sz="1100" dirty="0"/>
              <a:t>Web Deployment Controller</a:t>
            </a:r>
          </a:p>
        </p:txBody>
      </p:sp>
      <p:sp>
        <p:nvSpPr>
          <p:cNvPr id="167" name="TextBox 166">
            <a:extLst>
              <a:ext uri="{FF2B5EF4-FFF2-40B4-BE49-F238E27FC236}">
                <a16:creationId xmlns:a16="http://schemas.microsoft.com/office/drawing/2014/main" id="{04C6D6B9-78F5-4BE6-8094-4839579E8417}"/>
              </a:ext>
            </a:extLst>
          </p:cNvPr>
          <p:cNvSpPr txBox="1"/>
          <p:nvPr/>
        </p:nvSpPr>
        <p:spPr>
          <a:xfrm>
            <a:off x="1563746" y="4494894"/>
            <a:ext cx="1722783" cy="430887"/>
          </a:xfrm>
          <a:prstGeom prst="rect">
            <a:avLst/>
          </a:prstGeom>
          <a:noFill/>
        </p:spPr>
        <p:txBody>
          <a:bodyPr wrap="square">
            <a:spAutoFit/>
          </a:bodyPr>
          <a:lstStyle/>
          <a:p>
            <a:pPr algn="ctr"/>
            <a:r>
              <a:rPr lang="en-US" sz="1100" dirty="0"/>
              <a:t>Web ReplicaSet Controller</a:t>
            </a:r>
          </a:p>
        </p:txBody>
      </p:sp>
      <p:sp>
        <p:nvSpPr>
          <p:cNvPr id="168" name="TextBox 167">
            <a:extLst>
              <a:ext uri="{FF2B5EF4-FFF2-40B4-BE49-F238E27FC236}">
                <a16:creationId xmlns:a16="http://schemas.microsoft.com/office/drawing/2014/main" id="{113DB718-980A-454E-97F5-235D07220381}"/>
              </a:ext>
            </a:extLst>
          </p:cNvPr>
          <p:cNvSpPr txBox="1"/>
          <p:nvPr/>
        </p:nvSpPr>
        <p:spPr>
          <a:xfrm>
            <a:off x="1537245" y="5564020"/>
            <a:ext cx="742121" cy="430887"/>
          </a:xfrm>
          <a:prstGeom prst="rect">
            <a:avLst/>
          </a:prstGeom>
          <a:noFill/>
        </p:spPr>
        <p:txBody>
          <a:bodyPr wrap="square">
            <a:spAutoFit/>
          </a:bodyPr>
          <a:lstStyle/>
          <a:p>
            <a:pPr algn="ctr"/>
            <a:r>
              <a:rPr lang="en-US" sz="1100" dirty="0"/>
              <a:t>Web Pods</a:t>
            </a:r>
          </a:p>
        </p:txBody>
      </p:sp>
      <p:sp>
        <p:nvSpPr>
          <p:cNvPr id="169" name="TextBox 168">
            <a:extLst>
              <a:ext uri="{FF2B5EF4-FFF2-40B4-BE49-F238E27FC236}">
                <a16:creationId xmlns:a16="http://schemas.microsoft.com/office/drawing/2014/main" id="{0061E396-F54D-4981-94C2-E0B7DFBB713E}"/>
              </a:ext>
            </a:extLst>
          </p:cNvPr>
          <p:cNvSpPr txBox="1"/>
          <p:nvPr/>
        </p:nvSpPr>
        <p:spPr>
          <a:xfrm>
            <a:off x="2517907" y="5564020"/>
            <a:ext cx="742121" cy="430887"/>
          </a:xfrm>
          <a:prstGeom prst="rect">
            <a:avLst/>
          </a:prstGeom>
          <a:noFill/>
        </p:spPr>
        <p:txBody>
          <a:bodyPr wrap="square">
            <a:spAutoFit/>
          </a:bodyPr>
          <a:lstStyle/>
          <a:p>
            <a:pPr algn="ctr"/>
            <a:r>
              <a:rPr lang="en-US" sz="1100" dirty="0"/>
              <a:t>Web Pods</a:t>
            </a:r>
          </a:p>
        </p:txBody>
      </p:sp>
      <p:sp>
        <p:nvSpPr>
          <p:cNvPr id="170" name="TextBox 169">
            <a:extLst>
              <a:ext uri="{FF2B5EF4-FFF2-40B4-BE49-F238E27FC236}">
                <a16:creationId xmlns:a16="http://schemas.microsoft.com/office/drawing/2014/main" id="{4C941746-BB43-4C9C-8936-830332911D29}"/>
              </a:ext>
            </a:extLst>
          </p:cNvPr>
          <p:cNvSpPr txBox="1"/>
          <p:nvPr/>
        </p:nvSpPr>
        <p:spPr>
          <a:xfrm>
            <a:off x="3571452" y="3556093"/>
            <a:ext cx="742121" cy="430887"/>
          </a:xfrm>
          <a:prstGeom prst="rect">
            <a:avLst/>
          </a:prstGeom>
          <a:noFill/>
        </p:spPr>
        <p:txBody>
          <a:bodyPr wrap="square">
            <a:spAutoFit/>
          </a:bodyPr>
          <a:lstStyle/>
          <a:p>
            <a:pPr algn="ctr"/>
            <a:r>
              <a:rPr lang="en-US" sz="1100" dirty="0"/>
              <a:t>MySQL Pods</a:t>
            </a:r>
          </a:p>
        </p:txBody>
      </p:sp>
      <p:sp>
        <p:nvSpPr>
          <p:cNvPr id="171" name="TextBox 170">
            <a:extLst>
              <a:ext uri="{FF2B5EF4-FFF2-40B4-BE49-F238E27FC236}">
                <a16:creationId xmlns:a16="http://schemas.microsoft.com/office/drawing/2014/main" id="{825F451F-6CB6-4E25-9EE2-FD0E2F38DC71}"/>
              </a:ext>
            </a:extLst>
          </p:cNvPr>
          <p:cNvSpPr txBox="1"/>
          <p:nvPr/>
        </p:nvSpPr>
        <p:spPr>
          <a:xfrm>
            <a:off x="4565362" y="3556093"/>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2" name="TextBox 171">
            <a:extLst>
              <a:ext uri="{FF2B5EF4-FFF2-40B4-BE49-F238E27FC236}">
                <a16:creationId xmlns:a16="http://schemas.microsoft.com/office/drawing/2014/main" id="{E8EDCB80-72E9-465A-959E-DB4E7C59CAC2}"/>
              </a:ext>
            </a:extLst>
          </p:cNvPr>
          <p:cNvSpPr txBox="1"/>
          <p:nvPr/>
        </p:nvSpPr>
        <p:spPr>
          <a:xfrm>
            <a:off x="3584705" y="4513385"/>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3" name="TextBox 172">
            <a:extLst>
              <a:ext uri="{FF2B5EF4-FFF2-40B4-BE49-F238E27FC236}">
                <a16:creationId xmlns:a16="http://schemas.microsoft.com/office/drawing/2014/main" id="{A5CAE128-02BE-4238-B571-673058B1B1B6}"/>
              </a:ext>
            </a:extLst>
          </p:cNvPr>
          <p:cNvSpPr txBox="1"/>
          <p:nvPr/>
        </p:nvSpPr>
        <p:spPr>
          <a:xfrm>
            <a:off x="4552121" y="4513384"/>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4" name="TextBox 173">
            <a:extLst>
              <a:ext uri="{FF2B5EF4-FFF2-40B4-BE49-F238E27FC236}">
                <a16:creationId xmlns:a16="http://schemas.microsoft.com/office/drawing/2014/main" id="{47799F52-615F-4A08-B8E0-B44E1EC83978}"/>
              </a:ext>
            </a:extLst>
          </p:cNvPr>
          <p:cNvSpPr txBox="1"/>
          <p:nvPr/>
        </p:nvSpPr>
        <p:spPr>
          <a:xfrm>
            <a:off x="6937502" y="3516420"/>
            <a:ext cx="742121" cy="430887"/>
          </a:xfrm>
          <a:prstGeom prst="rect">
            <a:avLst/>
          </a:prstGeom>
          <a:noFill/>
        </p:spPr>
        <p:txBody>
          <a:bodyPr wrap="square">
            <a:spAutoFit/>
          </a:bodyPr>
          <a:lstStyle/>
          <a:p>
            <a:pPr algn="ctr"/>
            <a:r>
              <a:rPr lang="en-US" sz="1100" dirty="0"/>
              <a:t>Web Pods</a:t>
            </a:r>
          </a:p>
        </p:txBody>
      </p:sp>
      <p:sp>
        <p:nvSpPr>
          <p:cNvPr id="175" name="TextBox 174">
            <a:extLst>
              <a:ext uri="{FF2B5EF4-FFF2-40B4-BE49-F238E27FC236}">
                <a16:creationId xmlns:a16="http://schemas.microsoft.com/office/drawing/2014/main" id="{E2522008-7989-4F3B-A3ED-C9FE658AD81E}"/>
              </a:ext>
            </a:extLst>
          </p:cNvPr>
          <p:cNvSpPr txBox="1"/>
          <p:nvPr/>
        </p:nvSpPr>
        <p:spPr>
          <a:xfrm>
            <a:off x="7891657" y="3529588"/>
            <a:ext cx="742121" cy="430887"/>
          </a:xfrm>
          <a:prstGeom prst="rect">
            <a:avLst/>
          </a:prstGeom>
          <a:noFill/>
        </p:spPr>
        <p:txBody>
          <a:bodyPr wrap="square">
            <a:spAutoFit/>
          </a:bodyPr>
          <a:lstStyle/>
          <a:p>
            <a:pPr algn="ctr"/>
            <a:r>
              <a:rPr lang="en-US" sz="1100" dirty="0"/>
              <a:t>Web Pods</a:t>
            </a:r>
          </a:p>
        </p:txBody>
      </p:sp>
      <p:sp>
        <p:nvSpPr>
          <p:cNvPr id="176" name="TextBox 175">
            <a:extLst>
              <a:ext uri="{FF2B5EF4-FFF2-40B4-BE49-F238E27FC236}">
                <a16:creationId xmlns:a16="http://schemas.microsoft.com/office/drawing/2014/main" id="{2B1EB175-3FA5-4598-B632-D6FAEE4E5E0D}"/>
              </a:ext>
            </a:extLst>
          </p:cNvPr>
          <p:cNvSpPr txBox="1"/>
          <p:nvPr/>
        </p:nvSpPr>
        <p:spPr>
          <a:xfrm>
            <a:off x="6950759" y="4497593"/>
            <a:ext cx="742121" cy="430887"/>
          </a:xfrm>
          <a:prstGeom prst="rect">
            <a:avLst/>
          </a:prstGeom>
          <a:noFill/>
        </p:spPr>
        <p:txBody>
          <a:bodyPr wrap="square">
            <a:spAutoFit/>
          </a:bodyPr>
          <a:lstStyle/>
          <a:p>
            <a:pPr algn="ctr"/>
            <a:r>
              <a:rPr lang="en-US" sz="1100" dirty="0"/>
              <a:t>Web Pods</a:t>
            </a:r>
          </a:p>
        </p:txBody>
      </p:sp>
      <p:sp>
        <p:nvSpPr>
          <p:cNvPr id="177" name="TextBox 176">
            <a:extLst>
              <a:ext uri="{FF2B5EF4-FFF2-40B4-BE49-F238E27FC236}">
                <a16:creationId xmlns:a16="http://schemas.microsoft.com/office/drawing/2014/main" id="{DB76439D-CFB5-4E38-96EC-B4E4AFDB11D0}"/>
              </a:ext>
            </a:extLst>
          </p:cNvPr>
          <p:cNvSpPr txBox="1"/>
          <p:nvPr/>
        </p:nvSpPr>
        <p:spPr>
          <a:xfrm>
            <a:off x="7957925" y="4497593"/>
            <a:ext cx="742121" cy="430887"/>
          </a:xfrm>
          <a:prstGeom prst="rect">
            <a:avLst/>
          </a:prstGeom>
          <a:noFill/>
        </p:spPr>
        <p:txBody>
          <a:bodyPr wrap="square">
            <a:spAutoFit/>
          </a:bodyPr>
          <a:lstStyle/>
          <a:p>
            <a:pPr algn="ctr"/>
            <a:r>
              <a:rPr lang="en-US" sz="1100" dirty="0"/>
              <a:t>Web Pods</a:t>
            </a:r>
          </a:p>
        </p:txBody>
      </p:sp>
      <p:sp>
        <p:nvSpPr>
          <p:cNvPr id="178" name="TextBox 177">
            <a:extLst>
              <a:ext uri="{FF2B5EF4-FFF2-40B4-BE49-F238E27FC236}">
                <a16:creationId xmlns:a16="http://schemas.microsoft.com/office/drawing/2014/main" id="{44E163A7-1ABC-4872-82BC-3C32612433F4}"/>
              </a:ext>
            </a:extLst>
          </p:cNvPr>
          <p:cNvSpPr txBox="1"/>
          <p:nvPr/>
        </p:nvSpPr>
        <p:spPr>
          <a:xfrm>
            <a:off x="8945218" y="2526497"/>
            <a:ext cx="1722783" cy="600164"/>
          </a:xfrm>
          <a:prstGeom prst="rect">
            <a:avLst/>
          </a:prstGeom>
          <a:noFill/>
        </p:spPr>
        <p:txBody>
          <a:bodyPr wrap="square">
            <a:spAutoFit/>
          </a:bodyPr>
          <a:lstStyle/>
          <a:p>
            <a:pPr algn="ctr"/>
            <a:r>
              <a:rPr lang="en-US" sz="1100" dirty="0"/>
              <a:t>MySQL ClusterIP Service</a:t>
            </a:r>
            <a:br>
              <a:rPr lang="en-US" sz="1100" dirty="0"/>
            </a:br>
            <a:r>
              <a:rPr lang="en-US" sz="1100" dirty="0"/>
              <a:t>IP+Port:3306</a:t>
            </a:r>
          </a:p>
        </p:txBody>
      </p:sp>
      <p:sp>
        <p:nvSpPr>
          <p:cNvPr id="179" name="TextBox 178">
            <a:extLst>
              <a:ext uri="{FF2B5EF4-FFF2-40B4-BE49-F238E27FC236}">
                <a16:creationId xmlns:a16="http://schemas.microsoft.com/office/drawing/2014/main" id="{A8ED03FE-CACE-4933-AAFD-AD379DB2BB9D}"/>
              </a:ext>
            </a:extLst>
          </p:cNvPr>
          <p:cNvSpPr txBox="1"/>
          <p:nvPr/>
        </p:nvSpPr>
        <p:spPr>
          <a:xfrm>
            <a:off x="8912093" y="3566019"/>
            <a:ext cx="1722783" cy="430887"/>
          </a:xfrm>
          <a:prstGeom prst="rect">
            <a:avLst/>
          </a:prstGeom>
          <a:noFill/>
        </p:spPr>
        <p:txBody>
          <a:bodyPr wrap="square">
            <a:spAutoFit/>
          </a:bodyPr>
          <a:lstStyle/>
          <a:p>
            <a:pPr algn="ctr"/>
            <a:r>
              <a:rPr lang="en-US" sz="1100" dirty="0"/>
              <a:t>MySQL Deployment Controller</a:t>
            </a:r>
          </a:p>
        </p:txBody>
      </p:sp>
      <p:sp>
        <p:nvSpPr>
          <p:cNvPr id="180" name="TextBox 179">
            <a:extLst>
              <a:ext uri="{FF2B5EF4-FFF2-40B4-BE49-F238E27FC236}">
                <a16:creationId xmlns:a16="http://schemas.microsoft.com/office/drawing/2014/main" id="{61534058-9D9F-46E5-9047-F35E773B29EA}"/>
              </a:ext>
            </a:extLst>
          </p:cNvPr>
          <p:cNvSpPr txBox="1"/>
          <p:nvPr/>
        </p:nvSpPr>
        <p:spPr>
          <a:xfrm>
            <a:off x="8912093" y="4514023"/>
            <a:ext cx="1722783" cy="430887"/>
          </a:xfrm>
          <a:prstGeom prst="rect">
            <a:avLst/>
          </a:prstGeom>
          <a:noFill/>
        </p:spPr>
        <p:txBody>
          <a:bodyPr wrap="square">
            <a:spAutoFit/>
          </a:bodyPr>
          <a:lstStyle/>
          <a:p>
            <a:pPr algn="ctr"/>
            <a:r>
              <a:rPr lang="en-US" sz="1100" dirty="0"/>
              <a:t>MySQL ReplicaSet Controller</a:t>
            </a:r>
          </a:p>
        </p:txBody>
      </p:sp>
      <p:sp>
        <p:nvSpPr>
          <p:cNvPr id="181" name="TextBox 180">
            <a:extLst>
              <a:ext uri="{FF2B5EF4-FFF2-40B4-BE49-F238E27FC236}">
                <a16:creationId xmlns:a16="http://schemas.microsoft.com/office/drawing/2014/main" id="{F9A387F2-EB40-42B9-8F97-3CC4741CEB62}"/>
              </a:ext>
            </a:extLst>
          </p:cNvPr>
          <p:cNvSpPr txBox="1"/>
          <p:nvPr/>
        </p:nvSpPr>
        <p:spPr>
          <a:xfrm>
            <a:off x="8931963" y="5577971"/>
            <a:ext cx="742121" cy="430887"/>
          </a:xfrm>
          <a:prstGeom prst="rect">
            <a:avLst/>
          </a:prstGeom>
          <a:noFill/>
        </p:spPr>
        <p:txBody>
          <a:bodyPr wrap="square">
            <a:spAutoFit/>
          </a:bodyPr>
          <a:lstStyle/>
          <a:p>
            <a:pPr algn="ctr"/>
            <a:r>
              <a:rPr lang="en-US" sz="1100" dirty="0"/>
              <a:t>Web Pods</a:t>
            </a:r>
          </a:p>
        </p:txBody>
      </p:sp>
      <p:sp>
        <p:nvSpPr>
          <p:cNvPr id="182" name="TextBox 181">
            <a:extLst>
              <a:ext uri="{FF2B5EF4-FFF2-40B4-BE49-F238E27FC236}">
                <a16:creationId xmlns:a16="http://schemas.microsoft.com/office/drawing/2014/main" id="{528C8B5E-0599-4D53-BDEA-15AAF039C9FC}"/>
              </a:ext>
            </a:extLst>
          </p:cNvPr>
          <p:cNvSpPr txBox="1"/>
          <p:nvPr/>
        </p:nvSpPr>
        <p:spPr>
          <a:xfrm>
            <a:off x="9912625" y="5577971"/>
            <a:ext cx="742121" cy="430887"/>
          </a:xfrm>
          <a:prstGeom prst="rect">
            <a:avLst/>
          </a:prstGeom>
          <a:noFill/>
        </p:spPr>
        <p:txBody>
          <a:bodyPr wrap="square">
            <a:spAutoFit/>
          </a:bodyPr>
          <a:lstStyle/>
          <a:p>
            <a:pPr algn="ctr"/>
            <a:r>
              <a:rPr lang="en-US" sz="1100" dirty="0"/>
              <a:t>Web Pods</a:t>
            </a:r>
          </a:p>
        </p:txBody>
      </p:sp>
      <p:cxnSp>
        <p:nvCxnSpPr>
          <p:cNvPr id="183" name="Straight Arrow Connector 182">
            <a:extLst>
              <a:ext uri="{FF2B5EF4-FFF2-40B4-BE49-F238E27FC236}">
                <a16:creationId xmlns:a16="http://schemas.microsoft.com/office/drawing/2014/main" id="{B4F5765A-B213-4D03-9104-88C15BC65200}"/>
              </a:ext>
            </a:extLst>
          </p:cNvPr>
          <p:cNvCxnSpPr>
            <a:cxnSpLocks/>
            <a:stCxn id="165" idx="3"/>
            <a:endCxn id="178" idx="1"/>
          </p:cNvCxnSpPr>
          <p:nvPr/>
        </p:nvCxnSpPr>
        <p:spPr>
          <a:xfrm flipV="1">
            <a:off x="3246780" y="2826579"/>
            <a:ext cx="5698438" cy="25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C6CF360-0538-4206-AB77-96E946ED29A4}"/>
              </a:ext>
            </a:extLst>
          </p:cNvPr>
          <p:cNvSpPr txBox="1"/>
          <p:nvPr/>
        </p:nvSpPr>
        <p:spPr>
          <a:xfrm>
            <a:off x="5032508" y="1704191"/>
            <a:ext cx="2140230" cy="338554"/>
          </a:xfrm>
          <a:prstGeom prst="rect">
            <a:avLst/>
          </a:prstGeom>
          <a:noFill/>
        </p:spPr>
        <p:txBody>
          <a:bodyPr wrap="square">
            <a:spAutoFit/>
          </a:bodyPr>
          <a:lstStyle/>
          <a:p>
            <a:pPr algn="ctr"/>
            <a:r>
              <a:rPr lang="en-US" sz="1600" dirty="0"/>
              <a:t>Kubernetes Cluster</a:t>
            </a:r>
          </a:p>
        </p:txBody>
      </p:sp>
      <p:sp>
        <p:nvSpPr>
          <p:cNvPr id="185" name="TextBox 184">
            <a:extLst>
              <a:ext uri="{FF2B5EF4-FFF2-40B4-BE49-F238E27FC236}">
                <a16:creationId xmlns:a16="http://schemas.microsoft.com/office/drawing/2014/main" id="{CEAD9E9E-B346-4B66-B9CE-AB83F3A016EE}"/>
              </a:ext>
            </a:extLst>
          </p:cNvPr>
          <p:cNvSpPr txBox="1"/>
          <p:nvPr/>
        </p:nvSpPr>
        <p:spPr>
          <a:xfrm>
            <a:off x="3405806" y="2439104"/>
            <a:ext cx="5380386" cy="338554"/>
          </a:xfrm>
          <a:prstGeom prst="rect">
            <a:avLst/>
          </a:prstGeom>
          <a:noFill/>
        </p:spPr>
        <p:txBody>
          <a:bodyPr wrap="square">
            <a:spAutoFit/>
          </a:bodyPr>
          <a:lstStyle/>
          <a:p>
            <a:pPr algn="ctr"/>
            <a:r>
              <a:rPr lang="en-US" sz="1600" dirty="0"/>
              <a:t>Internal Communication Via ClusterIP Service</a:t>
            </a:r>
          </a:p>
        </p:txBody>
      </p:sp>
      <p:cxnSp>
        <p:nvCxnSpPr>
          <p:cNvPr id="186" name="Straight Arrow Connector 185">
            <a:extLst>
              <a:ext uri="{FF2B5EF4-FFF2-40B4-BE49-F238E27FC236}">
                <a16:creationId xmlns:a16="http://schemas.microsoft.com/office/drawing/2014/main" id="{1D043817-C3C8-4A19-BF3B-E28F6600A189}"/>
              </a:ext>
            </a:extLst>
          </p:cNvPr>
          <p:cNvCxnSpPr>
            <a:cxnSpLocks/>
          </p:cNvCxnSpPr>
          <p:nvPr/>
        </p:nvCxnSpPr>
        <p:spPr>
          <a:xfrm flipV="1">
            <a:off x="4406349" y="5395343"/>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6652F7E-B53E-4524-8E4D-CC188A80D37E}"/>
              </a:ext>
            </a:extLst>
          </p:cNvPr>
          <p:cNvSpPr txBox="1"/>
          <p:nvPr/>
        </p:nvSpPr>
        <p:spPr>
          <a:xfrm>
            <a:off x="3342853" y="5644245"/>
            <a:ext cx="2140230" cy="430887"/>
          </a:xfrm>
          <a:prstGeom prst="rect">
            <a:avLst/>
          </a:prstGeom>
          <a:noFill/>
        </p:spPr>
        <p:txBody>
          <a:bodyPr wrap="square">
            <a:spAutoFit/>
          </a:bodyPr>
          <a:lstStyle/>
          <a:p>
            <a:pPr algn="ctr"/>
            <a:r>
              <a:rPr lang="en-US" sz="1100" dirty="0"/>
              <a:t>Remaining MySQL Pods Inside Node#1</a:t>
            </a:r>
          </a:p>
        </p:txBody>
      </p:sp>
      <p:cxnSp>
        <p:nvCxnSpPr>
          <p:cNvPr id="191" name="Straight Arrow Connector 190">
            <a:extLst>
              <a:ext uri="{FF2B5EF4-FFF2-40B4-BE49-F238E27FC236}">
                <a16:creationId xmlns:a16="http://schemas.microsoft.com/office/drawing/2014/main" id="{851B0B63-8844-4A18-8E27-80D73898B9F4}"/>
              </a:ext>
            </a:extLst>
          </p:cNvPr>
          <p:cNvCxnSpPr>
            <a:cxnSpLocks/>
          </p:cNvCxnSpPr>
          <p:nvPr/>
        </p:nvCxnSpPr>
        <p:spPr>
          <a:xfrm flipV="1">
            <a:off x="7808837" y="5336631"/>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1B9B483B-C33A-4F10-BBA3-51BD313F3203}"/>
              </a:ext>
            </a:extLst>
          </p:cNvPr>
          <p:cNvSpPr txBox="1"/>
          <p:nvPr/>
        </p:nvSpPr>
        <p:spPr>
          <a:xfrm>
            <a:off x="6768543" y="5632699"/>
            <a:ext cx="2140230" cy="430887"/>
          </a:xfrm>
          <a:prstGeom prst="rect">
            <a:avLst/>
          </a:prstGeom>
          <a:noFill/>
        </p:spPr>
        <p:txBody>
          <a:bodyPr wrap="square">
            <a:spAutoFit/>
          </a:bodyPr>
          <a:lstStyle/>
          <a:p>
            <a:pPr algn="ctr"/>
            <a:r>
              <a:rPr lang="en-US" sz="1100" dirty="0"/>
              <a:t>Remaining Web Pods </a:t>
            </a:r>
            <a:br>
              <a:rPr lang="en-US" sz="1100" dirty="0"/>
            </a:br>
            <a:r>
              <a:rPr lang="en-US" sz="1100" dirty="0"/>
              <a:t>Inside Node#2</a:t>
            </a:r>
          </a:p>
        </p:txBody>
      </p:sp>
      <p:sp>
        <p:nvSpPr>
          <p:cNvPr id="193" name="TextBox 192">
            <a:extLst>
              <a:ext uri="{FF2B5EF4-FFF2-40B4-BE49-F238E27FC236}">
                <a16:creationId xmlns:a16="http://schemas.microsoft.com/office/drawing/2014/main" id="{ACB97E42-EC9C-4AA2-8244-D1B21F583B3A}"/>
              </a:ext>
            </a:extLst>
          </p:cNvPr>
          <p:cNvSpPr txBox="1"/>
          <p:nvPr/>
        </p:nvSpPr>
        <p:spPr>
          <a:xfrm>
            <a:off x="159022" y="4156257"/>
            <a:ext cx="1152930" cy="938719"/>
          </a:xfrm>
          <a:prstGeom prst="rect">
            <a:avLst/>
          </a:prstGeom>
          <a:noFill/>
        </p:spPr>
        <p:txBody>
          <a:bodyPr wrap="square">
            <a:spAutoFit/>
          </a:bodyPr>
          <a:lstStyle/>
          <a:p>
            <a:pPr algn="ctr"/>
            <a:r>
              <a:rPr lang="en-US" sz="1100" dirty="0"/>
              <a:t>ReplicaSet Also Balances The Load Between Multiple Pods</a:t>
            </a:r>
          </a:p>
        </p:txBody>
      </p:sp>
      <p:sp>
        <p:nvSpPr>
          <p:cNvPr id="194" name="TextBox 193">
            <a:extLst>
              <a:ext uri="{FF2B5EF4-FFF2-40B4-BE49-F238E27FC236}">
                <a16:creationId xmlns:a16="http://schemas.microsoft.com/office/drawing/2014/main" id="{65493492-F881-4B4A-A669-CD9FA51A679B}"/>
              </a:ext>
            </a:extLst>
          </p:cNvPr>
          <p:cNvSpPr txBox="1"/>
          <p:nvPr/>
        </p:nvSpPr>
        <p:spPr>
          <a:xfrm>
            <a:off x="10886656" y="4156256"/>
            <a:ext cx="1152930" cy="938719"/>
          </a:xfrm>
          <a:prstGeom prst="rect">
            <a:avLst/>
          </a:prstGeom>
          <a:noFill/>
        </p:spPr>
        <p:txBody>
          <a:bodyPr wrap="square">
            <a:spAutoFit/>
          </a:bodyPr>
          <a:lstStyle/>
          <a:p>
            <a:pPr algn="ctr"/>
            <a:r>
              <a:rPr lang="en-US" sz="1100" dirty="0"/>
              <a:t>ReplicaSet Also Balances The Load Between Multiple Pods</a:t>
            </a:r>
          </a:p>
        </p:txBody>
      </p:sp>
      <p:cxnSp>
        <p:nvCxnSpPr>
          <p:cNvPr id="197" name="Straight Arrow Connector 196">
            <a:extLst>
              <a:ext uri="{FF2B5EF4-FFF2-40B4-BE49-F238E27FC236}">
                <a16:creationId xmlns:a16="http://schemas.microsoft.com/office/drawing/2014/main" id="{36DF134F-E5E2-4C53-A1B0-0EFD6AC06859}"/>
              </a:ext>
            </a:extLst>
          </p:cNvPr>
          <p:cNvCxnSpPr>
            <a:cxnSpLocks/>
            <a:endCxn id="167" idx="1"/>
          </p:cNvCxnSpPr>
          <p:nvPr/>
        </p:nvCxnSpPr>
        <p:spPr>
          <a:xfrm flipV="1">
            <a:off x="1325199" y="4710338"/>
            <a:ext cx="238547" cy="760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FD5F4AB-FDF1-471E-8E90-4E2D0C2A9DD0}"/>
              </a:ext>
            </a:extLst>
          </p:cNvPr>
          <p:cNvCxnSpPr>
            <a:cxnSpLocks/>
            <a:endCxn id="180" idx="3"/>
          </p:cNvCxnSpPr>
          <p:nvPr/>
        </p:nvCxnSpPr>
        <p:spPr>
          <a:xfrm flipH="1">
            <a:off x="10634876" y="4717946"/>
            <a:ext cx="228596" cy="1152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17469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081F95-EAAF-4061-A41E-3E05A182AEF6}"/>
              </a:ext>
            </a:extLst>
          </p:cNvPr>
          <p:cNvPicPr>
            <a:picLocks noChangeAspect="1"/>
          </p:cNvPicPr>
          <p:nvPr/>
        </p:nvPicPr>
        <p:blipFill>
          <a:blip r:embed="rId2"/>
          <a:stretch>
            <a:fillRect/>
          </a:stretch>
        </p:blipFill>
        <p:spPr>
          <a:xfrm>
            <a:off x="0" y="13798"/>
            <a:ext cx="12192000" cy="6830404"/>
          </a:xfrm>
          <a:prstGeom prst="rect">
            <a:avLst/>
          </a:prstGeom>
        </p:spPr>
      </p:pic>
      <p:cxnSp>
        <p:nvCxnSpPr>
          <p:cNvPr id="3" name="Straight Arrow Connector 2">
            <a:extLst>
              <a:ext uri="{FF2B5EF4-FFF2-40B4-BE49-F238E27FC236}">
                <a16:creationId xmlns:a16="http://schemas.microsoft.com/office/drawing/2014/main" id="{E269F043-0283-44DE-B22C-5E03470DD609}"/>
              </a:ext>
            </a:extLst>
          </p:cNvPr>
          <p:cNvCxnSpPr/>
          <p:nvPr/>
        </p:nvCxnSpPr>
        <p:spPr>
          <a:xfrm flipH="1">
            <a:off x="9369287" y="2756452"/>
            <a:ext cx="927652" cy="672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C4D9DA0-FAEE-435F-A533-E96513A18FC4}"/>
              </a:ext>
            </a:extLst>
          </p:cNvPr>
          <p:cNvSpPr txBox="1"/>
          <p:nvPr/>
        </p:nvSpPr>
        <p:spPr>
          <a:xfrm>
            <a:off x="10277061" y="1120676"/>
            <a:ext cx="1908313" cy="2308324"/>
          </a:xfrm>
          <a:prstGeom prst="rect">
            <a:avLst/>
          </a:prstGeom>
          <a:noFill/>
        </p:spPr>
        <p:txBody>
          <a:bodyPr wrap="square">
            <a:spAutoFit/>
          </a:bodyPr>
          <a:lstStyle/>
          <a:p>
            <a:r>
              <a:rPr lang="en-US" sz="1600" dirty="0"/>
              <a:t>We use Service IP address to access applications/services but it is converted into any endpoint pod’s IP from the service pool using NAT.</a:t>
            </a:r>
          </a:p>
        </p:txBody>
      </p:sp>
    </p:spTree>
    <p:extLst>
      <p:ext uri="{BB962C8B-B14F-4D97-AF65-F5344CB8AC3E}">
        <p14:creationId xmlns:p14="http://schemas.microsoft.com/office/powerpoint/2010/main" val="2262023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Docker and kubernetes relation</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6"/>
            <a:ext cx="9439126" cy="3603533"/>
          </a:xfrm>
        </p:spPr>
        <p:txBody>
          <a:bodyPr>
            <a:normAutofit/>
          </a:bodyPr>
          <a:lstStyle/>
          <a:p>
            <a:r>
              <a:rPr lang="en-US" dirty="0"/>
              <a:t>Docker is a tool that uses a container runtime called </a:t>
            </a:r>
            <a:r>
              <a:rPr lang="en-US" b="1" dirty="0"/>
              <a:t>“containerd” </a:t>
            </a:r>
            <a:r>
              <a:rPr lang="en-US" dirty="0"/>
              <a:t>to make containers </a:t>
            </a:r>
            <a:r>
              <a:rPr lang="en-US" b="1" dirty="0"/>
              <a:t>easily</a:t>
            </a:r>
            <a:r>
              <a:rPr lang="en-US" dirty="0"/>
              <a:t>. </a:t>
            </a:r>
          </a:p>
          <a:p>
            <a:r>
              <a:rPr lang="en-US" dirty="0"/>
              <a:t>Kubernetes does not require any tool like docker, it can directly communicate with a container runtime like “containerd” to make containers but to reduce complexities, it uses these container engine tools.</a:t>
            </a:r>
          </a:p>
          <a:p>
            <a:r>
              <a:rPr lang="en-US" dirty="0"/>
              <a:t>Kubernetes uses docker to make containers but it supports other container engine tools also. </a:t>
            </a:r>
          </a:p>
        </p:txBody>
      </p:sp>
    </p:spTree>
    <p:extLst>
      <p:ext uri="{BB962C8B-B14F-4D97-AF65-F5344CB8AC3E}">
        <p14:creationId xmlns:p14="http://schemas.microsoft.com/office/powerpoint/2010/main" val="120335433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CFA50-93C9-44C3-89F5-F4F6577FC370}"/>
              </a:ext>
            </a:extLst>
          </p:cNvPr>
          <p:cNvPicPr>
            <a:picLocks noChangeAspect="1"/>
          </p:cNvPicPr>
          <p:nvPr/>
        </p:nvPicPr>
        <p:blipFill>
          <a:blip r:embed="rId2"/>
          <a:stretch>
            <a:fillRect/>
          </a:stretch>
        </p:blipFill>
        <p:spPr>
          <a:xfrm>
            <a:off x="0" y="20823"/>
            <a:ext cx="12192000" cy="6816354"/>
          </a:xfrm>
          <a:prstGeom prst="rect">
            <a:avLst/>
          </a:prstGeom>
        </p:spPr>
      </p:pic>
      <p:sp>
        <p:nvSpPr>
          <p:cNvPr id="4" name="TextBox 3">
            <a:extLst>
              <a:ext uri="{FF2B5EF4-FFF2-40B4-BE49-F238E27FC236}">
                <a16:creationId xmlns:a16="http://schemas.microsoft.com/office/drawing/2014/main" id="{9569A708-AFBC-4EDE-9788-E122FF24A6D0}"/>
              </a:ext>
            </a:extLst>
          </p:cNvPr>
          <p:cNvSpPr txBox="1"/>
          <p:nvPr/>
        </p:nvSpPr>
        <p:spPr>
          <a:xfrm>
            <a:off x="10277061" y="1120676"/>
            <a:ext cx="1908313" cy="584775"/>
          </a:xfrm>
          <a:prstGeom prst="rect">
            <a:avLst/>
          </a:prstGeom>
          <a:noFill/>
        </p:spPr>
        <p:txBody>
          <a:bodyPr wrap="square">
            <a:spAutoFit/>
          </a:bodyPr>
          <a:lstStyle/>
          <a:p>
            <a:r>
              <a:rPr lang="en-US" sz="1600" dirty="0"/>
              <a:t>Response with same flow.</a:t>
            </a:r>
          </a:p>
        </p:txBody>
      </p:sp>
      <p:cxnSp>
        <p:nvCxnSpPr>
          <p:cNvPr id="5" name="Straight Arrow Connector 4">
            <a:extLst>
              <a:ext uri="{FF2B5EF4-FFF2-40B4-BE49-F238E27FC236}">
                <a16:creationId xmlns:a16="http://schemas.microsoft.com/office/drawing/2014/main" id="{139B03D0-219F-406F-8FDE-0FF001793707}"/>
              </a:ext>
            </a:extLst>
          </p:cNvPr>
          <p:cNvCxnSpPr/>
          <p:nvPr/>
        </p:nvCxnSpPr>
        <p:spPr>
          <a:xfrm flipH="1">
            <a:off x="9872870" y="1705451"/>
            <a:ext cx="636104" cy="1554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8990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NodePort service</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r>
              <a:rPr lang="en-US" dirty="0"/>
              <a:t>It is used for accessing our application through a specific Node.</a:t>
            </a:r>
            <a:br>
              <a:rPr lang="en-US" dirty="0"/>
            </a:br>
            <a:r>
              <a:rPr lang="en-US" dirty="0"/>
              <a:t>Node_X_IP:NodePort_Service_Port</a:t>
            </a:r>
          </a:p>
          <a:p>
            <a:r>
              <a:rPr lang="en-US" dirty="0"/>
              <a:t>We can access applications from outside our Kubernetes cluster.</a:t>
            </a:r>
          </a:p>
          <a:p>
            <a:r>
              <a:rPr lang="en-US" dirty="0"/>
              <a:t>NodePort is not a good for production because opening ports on each node is not an efficient way, it is only used for testing purposes.</a:t>
            </a:r>
          </a:p>
          <a:p>
            <a:r>
              <a:rPr lang="en-US" dirty="0"/>
              <a:t>When we create a NodePort service, a ClusterIP service is also created to control an object through NodePort.</a:t>
            </a:r>
          </a:p>
        </p:txBody>
      </p:sp>
    </p:spTree>
    <p:extLst>
      <p:ext uri="{BB962C8B-B14F-4D97-AF65-F5344CB8AC3E}">
        <p14:creationId xmlns:p14="http://schemas.microsoft.com/office/powerpoint/2010/main" val="29032504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359C7-CE69-433A-82B2-6C9AD1165440}"/>
              </a:ext>
            </a:extLst>
          </p:cNvPr>
          <p:cNvSpPr/>
          <p:nvPr/>
        </p:nvSpPr>
        <p:spPr>
          <a:xfrm>
            <a:off x="0" y="0"/>
            <a:ext cx="121919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6C87167-2805-441D-87CB-B8838CDA952B}"/>
              </a:ext>
            </a:extLst>
          </p:cNvPr>
          <p:cNvSpPr/>
          <p:nvPr/>
        </p:nvSpPr>
        <p:spPr>
          <a:xfrm>
            <a:off x="159026" y="735116"/>
            <a:ext cx="11887200" cy="6035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5A40E82-7665-47D8-B614-5F395AD8B264}"/>
              </a:ext>
            </a:extLst>
          </p:cNvPr>
          <p:cNvSpPr/>
          <p:nvPr/>
        </p:nvSpPr>
        <p:spPr>
          <a:xfrm>
            <a:off x="1325217"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A9DCE63-FF2E-48CC-8C34-2AF862D70649}"/>
              </a:ext>
            </a:extLst>
          </p:cNvPr>
          <p:cNvSpPr/>
          <p:nvPr/>
        </p:nvSpPr>
        <p:spPr>
          <a:xfrm>
            <a:off x="6679099"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636B227-0726-4E90-BD0A-F8098BBF28B1}"/>
              </a:ext>
            </a:extLst>
          </p:cNvPr>
          <p:cNvSpPr txBox="1"/>
          <p:nvPr/>
        </p:nvSpPr>
        <p:spPr>
          <a:xfrm>
            <a:off x="2279372" y="6421435"/>
            <a:ext cx="2279376" cy="323165"/>
          </a:xfrm>
          <a:prstGeom prst="rect">
            <a:avLst/>
          </a:prstGeom>
          <a:noFill/>
        </p:spPr>
        <p:txBody>
          <a:bodyPr wrap="square">
            <a:spAutoFit/>
          </a:bodyPr>
          <a:lstStyle/>
          <a:p>
            <a:r>
              <a:rPr lang="en-US" sz="1500" dirty="0"/>
              <a:t>Node # 1     (10.102.1.1)</a:t>
            </a:r>
          </a:p>
        </p:txBody>
      </p:sp>
      <p:sp>
        <p:nvSpPr>
          <p:cNvPr id="130" name="TextBox 129">
            <a:extLst>
              <a:ext uri="{FF2B5EF4-FFF2-40B4-BE49-F238E27FC236}">
                <a16:creationId xmlns:a16="http://schemas.microsoft.com/office/drawing/2014/main" id="{CC0AFB16-17E4-40DA-B50D-7236BB8971D3}"/>
              </a:ext>
            </a:extLst>
          </p:cNvPr>
          <p:cNvSpPr txBox="1"/>
          <p:nvPr/>
        </p:nvSpPr>
        <p:spPr>
          <a:xfrm>
            <a:off x="7633254" y="6421434"/>
            <a:ext cx="2279376" cy="323165"/>
          </a:xfrm>
          <a:prstGeom prst="rect">
            <a:avLst/>
          </a:prstGeom>
          <a:noFill/>
        </p:spPr>
        <p:txBody>
          <a:bodyPr wrap="square">
            <a:spAutoFit/>
          </a:bodyPr>
          <a:lstStyle/>
          <a:p>
            <a:r>
              <a:rPr lang="en-US" sz="1500" dirty="0"/>
              <a:t>Node # 2     (10.102.2.1)</a:t>
            </a:r>
          </a:p>
        </p:txBody>
      </p:sp>
      <p:sp>
        <p:nvSpPr>
          <p:cNvPr id="131" name="Rectangle 130">
            <a:extLst>
              <a:ext uri="{FF2B5EF4-FFF2-40B4-BE49-F238E27FC236}">
                <a16:creationId xmlns:a16="http://schemas.microsoft.com/office/drawing/2014/main" id="{DD2817D5-CF45-49FC-9F41-50EDD2E48B72}"/>
              </a:ext>
            </a:extLst>
          </p:cNvPr>
          <p:cNvSpPr/>
          <p:nvPr/>
        </p:nvSpPr>
        <p:spPr>
          <a:xfrm>
            <a:off x="8931965" y="3429000"/>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2F079FD-29D4-447E-A196-24CEB13DAF62}"/>
              </a:ext>
            </a:extLst>
          </p:cNvPr>
          <p:cNvSpPr/>
          <p:nvPr/>
        </p:nvSpPr>
        <p:spPr>
          <a:xfrm>
            <a:off x="8931964" y="4373974"/>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12A720-758A-4AC3-A910-078B7C1C5D16}"/>
              </a:ext>
            </a:extLst>
          </p:cNvPr>
          <p:cNvSpPr/>
          <p:nvPr/>
        </p:nvSpPr>
        <p:spPr>
          <a:xfrm>
            <a:off x="8931964"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2820ED-5747-4A77-8304-38C324F6CF5F}"/>
              </a:ext>
            </a:extLst>
          </p:cNvPr>
          <p:cNvSpPr/>
          <p:nvPr/>
        </p:nvSpPr>
        <p:spPr>
          <a:xfrm>
            <a:off x="9912626"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046433D-1E4F-4108-8A16-9446B680412E}"/>
              </a:ext>
            </a:extLst>
          </p:cNvPr>
          <p:cNvSpPr/>
          <p:nvPr/>
        </p:nvSpPr>
        <p:spPr>
          <a:xfrm>
            <a:off x="3578086"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08B1C2A-22DE-4EBE-BFF0-B4AD00E2A9AC}"/>
              </a:ext>
            </a:extLst>
          </p:cNvPr>
          <p:cNvSpPr/>
          <p:nvPr/>
        </p:nvSpPr>
        <p:spPr>
          <a:xfrm>
            <a:off x="4558748"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DF73ACC-E475-4346-A88E-DB0895C8F2BF}"/>
              </a:ext>
            </a:extLst>
          </p:cNvPr>
          <p:cNvSpPr/>
          <p:nvPr/>
        </p:nvSpPr>
        <p:spPr>
          <a:xfrm>
            <a:off x="356483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B22074-DD3D-4786-BA47-6FF698413715}"/>
              </a:ext>
            </a:extLst>
          </p:cNvPr>
          <p:cNvSpPr/>
          <p:nvPr/>
        </p:nvSpPr>
        <p:spPr>
          <a:xfrm>
            <a:off x="4558747" y="438274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262EA7-35A1-4FF6-87D2-0D47B0C7A50F}"/>
              </a:ext>
            </a:extLst>
          </p:cNvPr>
          <p:cNvSpPr/>
          <p:nvPr/>
        </p:nvSpPr>
        <p:spPr>
          <a:xfrm>
            <a:off x="6930888"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0F0B98D-6220-4F0C-8510-D6AFE1F69AB8}"/>
              </a:ext>
            </a:extLst>
          </p:cNvPr>
          <p:cNvSpPr/>
          <p:nvPr/>
        </p:nvSpPr>
        <p:spPr>
          <a:xfrm>
            <a:off x="7911550"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7AD53A7-548B-4167-BAB7-2BBD8473EF07}"/>
              </a:ext>
            </a:extLst>
          </p:cNvPr>
          <p:cNvSpPr/>
          <p:nvPr/>
        </p:nvSpPr>
        <p:spPr>
          <a:xfrm>
            <a:off x="6944140" y="436375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1B7FE5A-EB53-4386-B4D1-8D5652370BB7}"/>
              </a:ext>
            </a:extLst>
          </p:cNvPr>
          <p:cNvSpPr/>
          <p:nvPr/>
        </p:nvSpPr>
        <p:spPr>
          <a:xfrm>
            <a:off x="793805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C6FDFE7C-3A7D-4B25-A738-C8252252BEB4}"/>
              </a:ext>
            </a:extLst>
          </p:cNvPr>
          <p:cNvCxnSpPr>
            <a:cxnSpLocks/>
            <a:stCxn id="148" idx="3"/>
            <a:endCxn id="139" idx="1"/>
          </p:cNvCxnSpPr>
          <p:nvPr/>
        </p:nvCxnSpPr>
        <p:spPr>
          <a:xfrm flipV="1">
            <a:off x="3260029" y="3736973"/>
            <a:ext cx="3670859"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5D17238-3AA2-4E09-8CDE-CAAC221F1605}"/>
              </a:ext>
            </a:extLst>
          </p:cNvPr>
          <p:cNvCxnSpPr/>
          <p:nvPr/>
        </p:nvCxnSpPr>
        <p:spPr>
          <a:xfrm>
            <a:off x="9793355" y="4108174"/>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E6302B-C4D1-4A17-8AF2-55AA698EED61}"/>
              </a:ext>
            </a:extLst>
          </p:cNvPr>
          <p:cNvCxnSpPr>
            <a:endCxn id="133" idx="0"/>
          </p:cNvCxnSpPr>
          <p:nvPr/>
        </p:nvCxnSpPr>
        <p:spPr>
          <a:xfrm>
            <a:off x="9303024"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F66AD99-7E4B-4BB1-9FB9-42047222F13D}"/>
              </a:ext>
            </a:extLst>
          </p:cNvPr>
          <p:cNvCxnSpPr/>
          <p:nvPr/>
        </p:nvCxnSpPr>
        <p:spPr>
          <a:xfrm>
            <a:off x="10257180"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D2F5DFA-9961-4F9A-8480-BDA39AF1E78F}"/>
              </a:ext>
            </a:extLst>
          </p:cNvPr>
          <p:cNvSpPr/>
          <p:nvPr/>
        </p:nvSpPr>
        <p:spPr>
          <a:xfrm>
            <a:off x="1537247" y="341878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09AE938-C0DA-492E-8AA1-B8FF8F7882ED}"/>
              </a:ext>
            </a:extLst>
          </p:cNvPr>
          <p:cNvSpPr/>
          <p:nvPr/>
        </p:nvSpPr>
        <p:spPr>
          <a:xfrm>
            <a:off x="1537246" y="4363755"/>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4F9172C-BFC8-4E2F-A1C5-7B90D702B493}"/>
              </a:ext>
            </a:extLst>
          </p:cNvPr>
          <p:cNvSpPr/>
          <p:nvPr/>
        </p:nvSpPr>
        <p:spPr>
          <a:xfrm>
            <a:off x="1537246"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4F6BF44-29FC-4366-BB7C-47E4A63CFEDA}"/>
              </a:ext>
            </a:extLst>
          </p:cNvPr>
          <p:cNvSpPr/>
          <p:nvPr/>
        </p:nvSpPr>
        <p:spPr>
          <a:xfrm>
            <a:off x="2517908"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CB8C69D8-4494-4BBA-B8BE-70FCC6AFCF67}"/>
              </a:ext>
            </a:extLst>
          </p:cNvPr>
          <p:cNvCxnSpPr/>
          <p:nvPr/>
        </p:nvCxnSpPr>
        <p:spPr>
          <a:xfrm>
            <a:off x="2398637" y="4097955"/>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78C626D-EE89-4E14-8207-952ACB019C03}"/>
              </a:ext>
            </a:extLst>
          </p:cNvPr>
          <p:cNvCxnSpPr>
            <a:endCxn id="149" idx="0"/>
          </p:cNvCxnSpPr>
          <p:nvPr/>
        </p:nvCxnSpPr>
        <p:spPr>
          <a:xfrm>
            <a:off x="1908306"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34841FF-8A24-498A-8AEC-5CD8254BA031}"/>
              </a:ext>
            </a:extLst>
          </p:cNvPr>
          <p:cNvCxnSpPr/>
          <p:nvPr/>
        </p:nvCxnSpPr>
        <p:spPr>
          <a:xfrm>
            <a:off x="2862462"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8EEF379-816E-475F-8FD4-56950E33B8F5}"/>
              </a:ext>
            </a:extLst>
          </p:cNvPr>
          <p:cNvCxnSpPr>
            <a:cxnSpLocks/>
            <a:stCxn id="148" idx="3"/>
            <a:endCxn id="141" idx="1"/>
          </p:cNvCxnSpPr>
          <p:nvPr/>
        </p:nvCxnSpPr>
        <p:spPr>
          <a:xfrm>
            <a:off x="3260029" y="4703342"/>
            <a:ext cx="368411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2E0615-E676-40B7-B8E7-21B4AD997CBC}"/>
              </a:ext>
            </a:extLst>
          </p:cNvPr>
          <p:cNvCxnSpPr>
            <a:cxnSpLocks/>
            <a:stCxn id="148" idx="3"/>
            <a:endCxn id="140" idx="1"/>
          </p:cNvCxnSpPr>
          <p:nvPr/>
        </p:nvCxnSpPr>
        <p:spPr>
          <a:xfrm flipV="1">
            <a:off x="3260029" y="3736973"/>
            <a:ext cx="4651521"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AD160D0-02C2-4253-9C91-2DD9EC2E3078}"/>
              </a:ext>
            </a:extLst>
          </p:cNvPr>
          <p:cNvCxnSpPr>
            <a:cxnSpLocks/>
            <a:stCxn id="148" idx="3"/>
            <a:endCxn id="142" idx="1"/>
          </p:cNvCxnSpPr>
          <p:nvPr/>
        </p:nvCxnSpPr>
        <p:spPr>
          <a:xfrm>
            <a:off x="3260029" y="4703342"/>
            <a:ext cx="4678025" cy="25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0C1C33-34A0-4459-BC19-A28BBFFBA4EF}"/>
              </a:ext>
            </a:extLst>
          </p:cNvPr>
          <p:cNvCxnSpPr>
            <a:cxnSpLocks/>
            <a:stCxn id="132" idx="1"/>
            <a:endCxn id="136" idx="3"/>
          </p:cNvCxnSpPr>
          <p:nvPr/>
        </p:nvCxnSpPr>
        <p:spPr>
          <a:xfrm flipH="1" flipV="1">
            <a:off x="5300869" y="3772658"/>
            <a:ext cx="3631095"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885462F-2E5A-42DE-8203-F03EE59D76F2}"/>
              </a:ext>
            </a:extLst>
          </p:cNvPr>
          <p:cNvCxnSpPr>
            <a:cxnSpLocks/>
            <a:stCxn id="132" idx="1"/>
            <a:endCxn id="135" idx="3"/>
          </p:cNvCxnSpPr>
          <p:nvPr/>
        </p:nvCxnSpPr>
        <p:spPr>
          <a:xfrm flipH="1" flipV="1">
            <a:off x="4320207" y="3772658"/>
            <a:ext cx="4611757"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3A2447C-0AD5-40A1-9CB6-245ADDCEC487}"/>
              </a:ext>
            </a:extLst>
          </p:cNvPr>
          <p:cNvSpPr/>
          <p:nvPr/>
        </p:nvSpPr>
        <p:spPr>
          <a:xfrm>
            <a:off x="1537246" y="2471867"/>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0EA8F15-3E48-43E4-803B-7AA6B93416CE}"/>
              </a:ext>
            </a:extLst>
          </p:cNvPr>
          <p:cNvCxnSpPr/>
          <p:nvPr/>
        </p:nvCxnSpPr>
        <p:spPr>
          <a:xfrm>
            <a:off x="2398636" y="3151041"/>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CF49CC4-6EA0-4A0D-A0B4-77FE9835754B}"/>
              </a:ext>
            </a:extLst>
          </p:cNvPr>
          <p:cNvSpPr/>
          <p:nvPr/>
        </p:nvSpPr>
        <p:spPr>
          <a:xfrm>
            <a:off x="8945218" y="2484026"/>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EE691495-98DA-473C-9DE7-3E18ABB76E55}"/>
              </a:ext>
            </a:extLst>
          </p:cNvPr>
          <p:cNvCxnSpPr/>
          <p:nvPr/>
        </p:nvCxnSpPr>
        <p:spPr>
          <a:xfrm>
            <a:off x="9806608" y="3163200"/>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8433DF0-B2A7-46B9-8EE2-A99B03789E10}"/>
              </a:ext>
            </a:extLst>
          </p:cNvPr>
          <p:cNvCxnSpPr>
            <a:cxnSpLocks/>
            <a:stCxn id="132" idx="1"/>
            <a:endCxn id="138" idx="3"/>
          </p:cNvCxnSpPr>
          <p:nvPr/>
        </p:nvCxnSpPr>
        <p:spPr>
          <a:xfrm flipH="1">
            <a:off x="5300868" y="4713561"/>
            <a:ext cx="3631096" cy="87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F735D49-B96F-4E06-8146-400883FCCBB1}"/>
              </a:ext>
            </a:extLst>
          </p:cNvPr>
          <p:cNvCxnSpPr>
            <a:cxnSpLocks/>
            <a:stCxn id="132" idx="1"/>
            <a:endCxn id="137" idx="3"/>
          </p:cNvCxnSpPr>
          <p:nvPr/>
        </p:nvCxnSpPr>
        <p:spPr>
          <a:xfrm flipH="1">
            <a:off x="4306955" y="4713561"/>
            <a:ext cx="4625009" cy="15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2D4847-A49F-4C52-9E3E-8F352380C25B}"/>
              </a:ext>
            </a:extLst>
          </p:cNvPr>
          <p:cNvSpPr txBox="1"/>
          <p:nvPr/>
        </p:nvSpPr>
        <p:spPr>
          <a:xfrm>
            <a:off x="1537245" y="2610985"/>
            <a:ext cx="1722783" cy="430887"/>
          </a:xfrm>
          <a:prstGeom prst="rect">
            <a:avLst/>
          </a:prstGeom>
          <a:noFill/>
        </p:spPr>
        <p:txBody>
          <a:bodyPr wrap="square">
            <a:spAutoFit/>
          </a:bodyPr>
          <a:lstStyle/>
          <a:p>
            <a:pPr algn="ctr"/>
            <a:r>
              <a:rPr lang="en-US" sz="1100" dirty="0"/>
              <a:t>Web ClusterIP Service</a:t>
            </a:r>
            <a:br>
              <a:rPr lang="en-US" sz="1100" dirty="0"/>
            </a:br>
            <a:r>
              <a:rPr lang="en-US" sz="1100" dirty="0"/>
              <a:t>IP+Port:8080</a:t>
            </a:r>
          </a:p>
        </p:txBody>
      </p:sp>
      <p:sp>
        <p:nvSpPr>
          <p:cNvPr id="166" name="TextBox 165">
            <a:extLst>
              <a:ext uri="{FF2B5EF4-FFF2-40B4-BE49-F238E27FC236}">
                <a16:creationId xmlns:a16="http://schemas.microsoft.com/office/drawing/2014/main" id="{7EF5FC90-0CBF-47DC-AC25-D1E8F06FD572}"/>
              </a:ext>
            </a:extLst>
          </p:cNvPr>
          <p:cNvSpPr txBox="1"/>
          <p:nvPr/>
        </p:nvSpPr>
        <p:spPr>
          <a:xfrm>
            <a:off x="1550499" y="3560648"/>
            <a:ext cx="1722783" cy="430887"/>
          </a:xfrm>
          <a:prstGeom prst="rect">
            <a:avLst/>
          </a:prstGeom>
          <a:noFill/>
        </p:spPr>
        <p:txBody>
          <a:bodyPr wrap="square">
            <a:spAutoFit/>
          </a:bodyPr>
          <a:lstStyle/>
          <a:p>
            <a:pPr algn="ctr"/>
            <a:r>
              <a:rPr lang="en-US" sz="1100" dirty="0"/>
              <a:t>Web Deployment Controller</a:t>
            </a:r>
          </a:p>
        </p:txBody>
      </p:sp>
      <p:sp>
        <p:nvSpPr>
          <p:cNvPr id="167" name="TextBox 166">
            <a:extLst>
              <a:ext uri="{FF2B5EF4-FFF2-40B4-BE49-F238E27FC236}">
                <a16:creationId xmlns:a16="http://schemas.microsoft.com/office/drawing/2014/main" id="{04C6D6B9-78F5-4BE6-8094-4839579E8417}"/>
              </a:ext>
            </a:extLst>
          </p:cNvPr>
          <p:cNvSpPr txBox="1"/>
          <p:nvPr/>
        </p:nvSpPr>
        <p:spPr>
          <a:xfrm>
            <a:off x="1563746" y="4494894"/>
            <a:ext cx="1722783" cy="430887"/>
          </a:xfrm>
          <a:prstGeom prst="rect">
            <a:avLst/>
          </a:prstGeom>
          <a:noFill/>
        </p:spPr>
        <p:txBody>
          <a:bodyPr wrap="square">
            <a:spAutoFit/>
          </a:bodyPr>
          <a:lstStyle/>
          <a:p>
            <a:pPr algn="ctr"/>
            <a:r>
              <a:rPr lang="en-US" sz="1100" dirty="0"/>
              <a:t>Web ReplicaSet Controller</a:t>
            </a:r>
          </a:p>
        </p:txBody>
      </p:sp>
      <p:sp>
        <p:nvSpPr>
          <p:cNvPr id="168" name="TextBox 167">
            <a:extLst>
              <a:ext uri="{FF2B5EF4-FFF2-40B4-BE49-F238E27FC236}">
                <a16:creationId xmlns:a16="http://schemas.microsoft.com/office/drawing/2014/main" id="{113DB718-980A-454E-97F5-235D07220381}"/>
              </a:ext>
            </a:extLst>
          </p:cNvPr>
          <p:cNvSpPr txBox="1"/>
          <p:nvPr/>
        </p:nvSpPr>
        <p:spPr>
          <a:xfrm>
            <a:off x="1537245" y="5564020"/>
            <a:ext cx="742121" cy="430887"/>
          </a:xfrm>
          <a:prstGeom prst="rect">
            <a:avLst/>
          </a:prstGeom>
          <a:noFill/>
        </p:spPr>
        <p:txBody>
          <a:bodyPr wrap="square">
            <a:spAutoFit/>
          </a:bodyPr>
          <a:lstStyle/>
          <a:p>
            <a:pPr algn="ctr"/>
            <a:r>
              <a:rPr lang="en-US" sz="1100" dirty="0"/>
              <a:t>Web Pods</a:t>
            </a:r>
          </a:p>
        </p:txBody>
      </p:sp>
      <p:sp>
        <p:nvSpPr>
          <p:cNvPr id="169" name="TextBox 168">
            <a:extLst>
              <a:ext uri="{FF2B5EF4-FFF2-40B4-BE49-F238E27FC236}">
                <a16:creationId xmlns:a16="http://schemas.microsoft.com/office/drawing/2014/main" id="{0061E396-F54D-4981-94C2-E0B7DFBB713E}"/>
              </a:ext>
            </a:extLst>
          </p:cNvPr>
          <p:cNvSpPr txBox="1"/>
          <p:nvPr/>
        </p:nvSpPr>
        <p:spPr>
          <a:xfrm>
            <a:off x="2517907" y="5564020"/>
            <a:ext cx="742121" cy="430887"/>
          </a:xfrm>
          <a:prstGeom prst="rect">
            <a:avLst/>
          </a:prstGeom>
          <a:noFill/>
        </p:spPr>
        <p:txBody>
          <a:bodyPr wrap="square">
            <a:spAutoFit/>
          </a:bodyPr>
          <a:lstStyle/>
          <a:p>
            <a:pPr algn="ctr"/>
            <a:r>
              <a:rPr lang="en-US" sz="1100" dirty="0"/>
              <a:t>Web Pods</a:t>
            </a:r>
          </a:p>
        </p:txBody>
      </p:sp>
      <p:sp>
        <p:nvSpPr>
          <p:cNvPr id="170" name="TextBox 169">
            <a:extLst>
              <a:ext uri="{FF2B5EF4-FFF2-40B4-BE49-F238E27FC236}">
                <a16:creationId xmlns:a16="http://schemas.microsoft.com/office/drawing/2014/main" id="{4C941746-BB43-4C9C-8936-830332911D29}"/>
              </a:ext>
            </a:extLst>
          </p:cNvPr>
          <p:cNvSpPr txBox="1"/>
          <p:nvPr/>
        </p:nvSpPr>
        <p:spPr>
          <a:xfrm>
            <a:off x="3571452" y="3556093"/>
            <a:ext cx="742121" cy="430887"/>
          </a:xfrm>
          <a:prstGeom prst="rect">
            <a:avLst/>
          </a:prstGeom>
          <a:noFill/>
        </p:spPr>
        <p:txBody>
          <a:bodyPr wrap="square">
            <a:spAutoFit/>
          </a:bodyPr>
          <a:lstStyle/>
          <a:p>
            <a:pPr algn="ctr"/>
            <a:r>
              <a:rPr lang="en-US" sz="1100" dirty="0"/>
              <a:t>MySQL Pods</a:t>
            </a:r>
          </a:p>
        </p:txBody>
      </p:sp>
      <p:sp>
        <p:nvSpPr>
          <p:cNvPr id="171" name="TextBox 170">
            <a:extLst>
              <a:ext uri="{FF2B5EF4-FFF2-40B4-BE49-F238E27FC236}">
                <a16:creationId xmlns:a16="http://schemas.microsoft.com/office/drawing/2014/main" id="{825F451F-6CB6-4E25-9EE2-FD0E2F38DC71}"/>
              </a:ext>
            </a:extLst>
          </p:cNvPr>
          <p:cNvSpPr txBox="1"/>
          <p:nvPr/>
        </p:nvSpPr>
        <p:spPr>
          <a:xfrm>
            <a:off x="4565362" y="3556093"/>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2" name="TextBox 171">
            <a:extLst>
              <a:ext uri="{FF2B5EF4-FFF2-40B4-BE49-F238E27FC236}">
                <a16:creationId xmlns:a16="http://schemas.microsoft.com/office/drawing/2014/main" id="{E8EDCB80-72E9-465A-959E-DB4E7C59CAC2}"/>
              </a:ext>
            </a:extLst>
          </p:cNvPr>
          <p:cNvSpPr txBox="1"/>
          <p:nvPr/>
        </p:nvSpPr>
        <p:spPr>
          <a:xfrm>
            <a:off x="3584705" y="4513385"/>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3" name="TextBox 172">
            <a:extLst>
              <a:ext uri="{FF2B5EF4-FFF2-40B4-BE49-F238E27FC236}">
                <a16:creationId xmlns:a16="http://schemas.microsoft.com/office/drawing/2014/main" id="{A5CAE128-02BE-4238-B571-673058B1B1B6}"/>
              </a:ext>
            </a:extLst>
          </p:cNvPr>
          <p:cNvSpPr txBox="1"/>
          <p:nvPr/>
        </p:nvSpPr>
        <p:spPr>
          <a:xfrm>
            <a:off x="4552121" y="4513384"/>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4" name="TextBox 173">
            <a:extLst>
              <a:ext uri="{FF2B5EF4-FFF2-40B4-BE49-F238E27FC236}">
                <a16:creationId xmlns:a16="http://schemas.microsoft.com/office/drawing/2014/main" id="{47799F52-615F-4A08-B8E0-B44E1EC83978}"/>
              </a:ext>
            </a:extLst>
          </p:cNvPr>
          <p:cNvSpPr txBox="1"/>
          <p:nvPr/>
        </p:nvSpPr>
        <p:spPr>
          <a:xfrm>
            <a:off x="6937502" y="3516420"/>
            <a:ext cx="742121" cy="430887"/>
          </a:xfrm>
          <a:prstGeom prst="rect">
            <a:avLst/>
          </a:prstGeom>
          <a:noFill/>
        </p:spPr>
        <p:txBody>
          <a:bodyPr wrap="square">
            <a:spAutoFit/>
          </a:bodyPr>
          <a:lstStyle/>
          <a:p>
            <a:pPr algn="ctr"/>
            <a:r>
              <a:rPr lang="en-US" sz="1100" dirty="0"/>
              <a:t>Web Pods</a:t>
            </a:r>
          </a:p>
        </p:txBody>
      </p:sp>
      <p:sp>
        <p:nvSpPr>
          <p:cNvPr id="175" name="TextBox 174">
            <a:extLst>
              <a:ext uri="{FF2B5EF4-FFF2-40B4-BE49-F238E27FC236}">
                <a16:creationId xmlns:a16="http://schemas.microsoft.com/office/drawing/2014/main" id="{E2522008-7989-4F3B-A3ED-C9FE658AD81E}"/>
              </a:ext>
            </a:extLst>
          </p:cNvPr>
          <p:cNvSpPr txBox="1"/>
          <p:nvPr/>
        </p:nvSpPr>
        <p:spPr>
          <a:xfrm>
            <a:off x="7891657" y="3529588"/>
            <a:ext cx="742121" cy="430887"/>
          </a:xfrm>
          <a:prstGeom prst="rect">
            <a:avLst/>
          </a:prstGeom>
          <a:noFill/>
        </p:spPr>
        <p:txBody>
          <a:bodyPr wrap="square">
            <a:spAutoFit/>
          </a:bodyPr>
          <a:lstStyle/>
          <a:p>
            <a:pPr algn="ctr"/>
            <a:r>
              <a:rPr lang="en-US" sz="1100" dirty="0"/>
              <a:t>Web Pods</a:t>
            </a:r>
          </a:p>
        </p:txBody>
      </p:sp>
      <p:sp>
        <p:nvSpPr>
          <p:cNvPr id="176" name="TextBox 175">
            <a:extLst>
              <a:ext uri="{FF2B5EF4-FFF2-40B4-BE49-F238E27FC236}">
                <a16:creationId xmlns:a16="http://schemas.microsoft.com/office/drawing/2014/main" id="{2B1EB175-3FA5-4598-B632-D6FAEE4E5E0D}"/>
              </a:ext>
            </a:extLst>
          </p:cNvPr>
          <p:cNvSpPr txBox="1"/>
          <p:nvPr/>
        </p:nvSpPr>
        <p:spPr>
          <a:xfrm>
            <a:off x="6950759" y="4497593"/>
            <a:ext cx="742121" cy="430887"/>
          </a:xfrm>
          <a:prstGeom prst="rect">
            <a:avLst/>
          </a:prstGeom>
          <a:noFill/>
        </p:spPr>
        <p:txBody>
          <a:bodyPr wrap="square">
            <a:spAutoFit/>
          </a:bodyPr>
          <a:lstStyle/>
          <a:p>
            <a:pPr algn="ctr"/>
            <a:r>
              <a:rPr lang="en-US" sz="1100" dirty="0"/>
              <a:t>Web Pods</a:t>
            </a:r>
          </a:p>
        </p:txBody>
      </p:sp>
      <p:sp>
        <p:nvSpPr>
          <p:cNvPr id="177" name="TextBox 176">
            <a:extLst>
              <a:ext uri="{FF2B5EF4-FFF2-40B4-BE49-F238E27FC236}">
                <a16:creationId xmlns:a16="http://schemas.microsoft.com/office/drawing/2014/main" id="{DB76439D-CFB5-4E38-96EC-B4E4AFDB11D0}"/>
              </a:ext>
            </a:extLst>
          </p:cNvPr>
          <p:cNvSpPr txBox="1"/>
          <p:nvPr/>
        </p:nvSpPr>
        <p:spPr>
          <a:xfrm>
            <a:off x="7957925" y="4497593"/>
            <a:ext cx="742121" cy="430887"/>
          </a:xfrm>
          <a:prstGeom prst="rect">
            <a:avLst/>
          </a:prstGeom>
          <a:noFill/>
        </p:spPr>
        <p:txBody>
          <a:bodyPr wrap="square">
            <a:spAutoFit/>
          </a:bodyPr>
          <a:lstStyle/>
          <a:p>
            <a:pPr algn="ctr"/>
            <a:r>
              <a:rPr lang="en-US" sz="1100" dirty="0"/>
              <a:t>Web Pods</a:t>
            </a:r>
          </a:p>
        </p:txBody>
      </p:sp>
      <p:sp>
        <p:nvSpPr>
          <p:cNvPr id="178" name="TextBox 177">
            <a:extLst>
              <a:ext uri="{FF2B5EF4-FFF2-40B4-BE49-F238E27FC236}">
                <a16:creationId xmlns:a16="http://schemas.microsoft.com/office/drawing/2014/main" id="{44E163A7-1ABC-4872-82BC-3C32612433F4}"/>
              </a:ext>
            </a:extLst>
          </p:cNvPr>
          <p:cNvSpPr txBox="1"/>
          <p:nvPr/>
        </p:nvSpPr>
        <p:spPr>
          <a:xfrm>
            <a:off x="8931963" y="2541272"/>
            <a:ext cx="1722783" cy="600164"/>
          </a:xfrm>
          <a:prstGeom prst="rect">
            <a:avLst/>
          </a:prstGeom>
          <a:noFill/>
        </p:spPr>
        <p:txBody>
          <a:bodyPr wrap="square">
            <a:spAutoFit/>
          </a:bodyPr>
          <a:lstStyle/>
          <a:p>
            <a:pPr algn="ctr"/>
            <a:r>
              <a:rPr lang="en-US" sz="1100" dirty="0"/>
              <a:t>MySQL ClusterIP Service </a:t>
            </a:r>
            <a:br>
              <a:rPr lang="en-US" sz="1100" dirty="0"/>
            </a:br>
            <a:r>
              <a:rPr lang="en-US" sz="1100" dirty="0"/>
              <a:t>IP+Port:3306</a:t>
            </a:r>
          </a:p>
        </p:txBody>
      </p:sp>
      <p:sp>
        <p:nvSpPr>
          <p:cNvPr id="179" name="TextBox 178">
            <a:extLst>
              <a:ext uri="{FF2B5EF4-FFF2-40B4-BE49-F238E27FC236}">
                <a16:creationId xmlns:a16="http://schemas.microsoft.com/office/drawing/2014/main" id="{A8ED03FE-CACE-4933-AAFD-AD379DB2BB9D}"/>
              </a:ext>
            </a:extLst>
          </p:cNvPr>
          <p:cNvSpPr txBox="1"/>
          <p:nvPr/>
        </p:nvSpPr>
        <p:spPr>
          <a:xfrm>
            <a:off x="8912093" y="3566019"/>
            <a:ext cx="1722783" cy="430887"/>
          </a:xfrm>
          <a:prstGeom prst="rect">
            <a:avLst/>
          </a:prstGeom>
          <a:noFill/>
        </p:spPr>
        <p:txBody>
          <a:bodyPr wrap="square">
            <a:spAutoFit/>
          </a:bodyPr>
          <a:lstStyle/>
          <a:p>
            <a:pPr algn="ctr"/>
            <a:r>
              <a:rPr lang="en-US" sz="1100" dirty="0"/>
              <a:t>MySQL Deployment Controller</a:t>
            </a:r>
          </a:p>
        </p:txBody>
      </p:sp>
      <p:sp>
        <p:nvSpPr>
          <p:cNvPr id="180" name="TextBox 179">
            <a:extLst>
              <a:ext uri="{FF2B5EF4-FFF2-40B4-BE49-F238E27FC236}">
                <a16:creationId xmlns:a16="http://schemas.microsoft.com/office/drawing/2014/main" id="{61534058-9D9F-46E5-9047-F35E773B29EA}"/>
              </a:ext>
            </a:extLst>
          </p:cNvPr>
          <p:cNvSpPr txBox="1"/>
          <p:nvPr/>
        </p:nvSpPr>
        <p:spPr>
          <a:xfrm>
            <a:off x="8912093" y="4514023"/>
            <a:ext cx="1722783" cy="430887"/>
          </a:xfrm>
          <a:prstGeom prst="rect">
            <a:avLst/>
          </a:prstGeom>
          <a:noFill/>
        </p:spPr>
        <p:txBody>
          <a:bodyPr wrap="square">
            <a:spAutoFit/>
          </a:bodyPr>
          <a:lstStyle/>
          <a:p>
            <a:pPr algn="ctr"/>
            <a:r>
              <a:rPr lang="en-US" sz="1100" dirty="0"/>
              <a:t>MySQL ReplicaSet Controller</a:t>
            </a:r>
          </a:p>
        </p:txBody>
      </p:sp>
      <p:sp>
        <p:nvSpPr>
          <p:cNvPr id="181" name="TextBox 180">
            <a:extLst>
              <a:ext uri="{FF2B5EF4-FFF2-40B4-BE49-F238E27FC236}">
                <a16:creationId xmlns:a16="http://schemas.microsoft.com/office/drawing/2014/main" id="{F9A387F2-EB40-42B9-8F97-3CC4741CEB62}"/>
              </a:ext>
            </a:extLst>
          </p:cNvPr>
          <p:cNvSpPr txBox="1"/>
          <p:nvPr/>
        </p:nvSpPr>
        <p:spPr>
          <a:xfrm>
            <a:off x="8931963" y="5577971"/>
            <a:ext cx="742121" cy="430887"/>
          </a:xfrm>
          <a:prstGeom prst="rect">
            <a:avLst/>
          </a:prstGeom>
          <a:noFill/>
        </p:spPr>
        <p:txBody>
          <a:bodyPr wrap="square">
            <a:spAutoFit/>
          </a:bodyPr>
          <a:lstStyle/>
          <a:p>
            <a:pPr algn="ctr"/>
            <a:r>
              <a:rPr lang="en-US" sz="1100" dirty="0"/>
              <a:t>Web Pods</a:t>
            </a:r>
          </a:p>
        </p:txBody>
      </p:sp>
      <p:sp>
        <p:nvSpPr>
          <p:cNvPr id="182" name="TextBox 181">
            <a:extLst>
              <a:ext uri="{FF2B5EF4-FFF2-40B4-BE49-F238E27FC236}">
                <a16:creationId xmlns:a16="http://schemas.microsoft.com/office/drawing/2014/main" id="{528C8B5E-0599-4D53-BDEA-15AAF039C9FC}"/>
              </a:ext>
            </a:extLst>
          </p:cNvPr>
          <p:cNvSpPr txBox="1"/>
          <p:nvPr/>
        </p:nvSpPr>
        <p:spPr>
          <a:xfrm>
            <a:off x="9912625" y="5577971"/>
            <a:ext cx="742121" cy="430887"/>
          </a:xfrm>
          <a:prstGeom prst="rect">
            <a:avLst/>
          </a:prstGeom>
          <a:noFill/>
        </p:spPr>
        <p:txBody>
          <a:bodyPr wrap="square">
            <a:spAutoFit/>
          </a:bodyPr>
          <a:lstStyle/>
          <a:p>
            <a:pPr algn="ctr"/>
            <a:r>
              <a:rPr lang="en-US" sz="1100" dirty="0"/>
              <a:t>Web Pods</a:t>
            </a:r>
          </a:p>
        </p:txBody>
      </p:sp>
      <p:cxnSp>
        <p:nvCxnSpPr>
          <p:cNvPr id="183" name="Straight Arrow Connector 182">
            <a:extLst>
              <a:ext uri="{FF2B5EF4-FFF2-40B4-BE49-F238E27FC236}">
                <a16:creationId xmlns:a16="http://schemas.microsoft.com/office/drawing/2014/main" id="{B4F5765A-B213-4D03-9104-88C15BC65200}"/>
              </a:ext>
            </a:extLst>
          </p:cNvPr>
          <p:cNvCxnSpPr>
            <a:cxnSpLocks/>
            <a:stCxn id="165" idx="3"/>
            <a:endCxn id="178" idx="1"/>
          </p:cNvCxnSpPr>
          <p:nvPr/>
        </p:nvCxnSpPr>
        <p:spPr>
          <a:xfrm>
            <a:off x="3260028" y="2826429"/>
            <a:ext cx="5671935" cy="149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C6CF360-0538-4206-AB77-96E946ED29A4}"/>
              </a:ext>
            </a:extLst>
          </p:cNvPr>
          <p:cNvSpPr txBox="1"/>
          <p:nvPr/>
        </p:nvSpPr>
        <p:spPr>
          <a:xfrm>
            <a:off x="5025880" y="721197"/>
            <a:ext cx="2140230" cy="338554"/>
          </a:xfrm>
          <a:prstGeom prst="rect">
            <a:avLst/>
          </a:prstGeom>
          <a:noFill/>
        </p:spPr>
        <p:txBody>
          <a:bodyPr wrap="square">
            <a:spAutoFit/>
          </a:bodyPr>
          <a:lstStyle/>
          <a:p>
            <a:pPr algn="ctr"/>
            <a:r>
              <a:rPr lang="en-US" sz="1600" dirty="0"/>
              <a:t>Kubernetes Cluster</a:t>
            </a:r>
          </a:p>
        </p:txBody>
      </p:sp>
      <p:sp>
        <p:nvSpPr>
          <p:cNvPr id="185" name="TextBox 184">
            <a:extLst>
              <a:ext uri="{FF2B5EF4-FFF2-40B4-BE49-F238E27FC236}">
                <a16:creationId xmlns:a16="http://schemas.microsoft.com/office/drawing/2014/main" id="{CEAD9E9E-B346-4B66-B9CE-AB83F3A016EE}"/>
              </a:ext>
            </a:extLst>
          </p:cNvPr>
          <p:cNvSpPr txBox="1"/>
          <p:nvPr/>
        </p:nvSpPr>
        <p:spPr>
          <a:xfrm>
            <a:off x="3405806" y="2439104"/>
            <a:ext cx="5380386" cy="338554"/>
          </a:xfrm>
          <a:prstGeom prst="rect">
            <a:avLst/>
          </a:prstGeom>
          <a:noFill/>
        </p:spPr>
        <p:txBody>
          <a:bodyPr wrap="square">
            <a:spAutoFit/>
          </a:bodyPr>
          <a:lstStyle/>
          <a:p>
            <a:pPr algn="ctr"/>
            <a:r>
              <a:rPr lang="en-US" sz="1600" dirty="0"/>
              <a:t>Internal Communication Via ClusterIP Service</a:t>
            </a:r>
          </a:p>
        </p:txBody>
      </p:sp>
      <p:cxnSp>
        <p:nvCxnSpPr>
          <p:cNvPr id="186" name="Straight Arrow Connector 185">
            <a:extLst>
              <a:ext uri="{FF2B5EF4-FFF2-40B4-BE49-F238E27FC236}">
                <a16:creationId xmlns:a16="http://schemas.microsoft.com/office/drawing/2014/main" id="{1D043817-C3C8-4A19-BF3B-E28F6600A189}"/>
              </a:ext>
            </a:extLst>
          </p:cNvPr>
          <p:cNvCxnSpPr>
            <a:cxnSpLocks/>
          </p:cNvCxnSpPr>
          <p:nvPr/>
        </p:nvCxnSpPr>
        <p:spPr>
          <a:xfrm flipV="1">
            <a:off x="4406349" y="5395343"/>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6652F7E-B53E-4524-8E4D-CC188A80D37E}"/>
              </a:ext>
            </a:extLst>
          </p:cNvPr>
          <p:cNvSpPr txBox="1"/>
          <p:nvPr/>
        </p:nvSpPr>
        <p:spPr>
          <a:xfrm>
            <a:off x="3342853" y="5644245"/>
            <a:ext cx="2140230" cy="430887"/>
          </a:xfrm>
          <a:prstGeom prst="rect">
            <a:avLst/>
          </a:prstGeom>
          <a:noFill/>
        </p:spPr>
        <p:txBody>
          <a:bodyPr wrap="square">
            <a:spAutoFit/>
          </a:bodyPr>
          <a:lstStyle/>
          <a:p>
            <a:pPr algn="ctr"/>
            <a:r>
              <a:rPr lang="en-US" sz="1100" dirty="0"/>
              <a:t>Remaining MySQL Pods Inside Node#1</a:t>
            </a:r>
          </a:p>
        </p:txBody>
      </p:sp>
      <p:cxnSp>
        <p:nvCxnSpPr>
          <p:cNvPr id="191" name="Straight Arrow Connector 190">
            <a:extLst>
              <a:ext uri="{FF2B5EF4-FFF2-40B4-BE49-F238E27FC236}">
                <a16:creationId xmlns:a16="http://schemas.microsoft.com/office/drawing/2014/main" id="{851B0B63-8844-4A18-8E27-80D73898B9F4}"/>
              </a:ext>
            </a:extLst>
          </p:cNvPr>
          <p:cNvCxnSpPr>
            <a:cxnSpLocks/>
          </p:cNvCxnSpPr>
          <p:nvPr/>
        </p:nvCxnSpPr>
        <p:spPr>
          <a:xfrm flipV="1">
            <a:off x="7808837" y="5336631"/>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1B9B483B-C33A-4F10-BBA3-51BD313F3203}"/>
              </a:ext>
            </a:extLst>
          </p:cNvPr>
          <p:cNvSpPr txBox="1"/>
          <p:nvPr/>
        </p:nvSpPr>
        <p:spPr>
          <a:xfrm>
            <a:off x="6768543" y="5632699"/>
            <a:ext cx="2140230" cy="430887"/>
          </a:xfrm>
          <a:prstGeom prst="rect">
            <a:avLst/>
          </a:prstGeom>
          <a:noFill/>
        </p:spPr>
        <p:txBody>
          <a:bodyPr wrap="square">
            <a:spAutoFit/>
          </a:bodyPr>
          <a:lstStyle/>
          <a:p>
            <a:pPr algn="ctr"/>
            <a:r>
              <a:rPr lang="en-US" sz="1100" dirty="0"/>
              <a:t>Remaining Web Pods </a:t>
            </a:r>
            <a:br>
              <a:rPr lang="en-US" sz="1100" dirty="0"/>
            </a:br>
            <a:r>
              <a:rPr lang="en-US" sz="1100" dirty="0"/>
              <a:t>Inside Node#2</a:t>
            </a:r>
          </a:p>
        </p:txBody>
      </p:sp>
      <p:sp>
        <p:nvSpPr>
          <p:cNvPr id="193" name="TextBox 192">
            <a:extLst>
              <a:ext uri="{FF2B5EF4-FFF2-40B4-BE49-F238E27FC236}">
                <a16:creationId xmlns:a16="http://schemas.microsoft.com/office/drawing/2014/main" id="{ACB97E42-EC9C-4AA2-8244-D1B21F583B3A}"/>
              </a:ext>
            </a:extLst>
          </p:cNvPr>
          <p:cNvSpPr txBox="1"/>
          <p:nvPr/>
        </p:nvSpPr>
        <p:spPr>
          <a:xfrm>
            <a:off x="159022" y="4156257"/>
            <a:ext cx="1152930" cy="1446550"/>
          </a:xfrm>
          <a:prstGeom prst="rect">
            <a:avLst/>
          </a:prstGeom>
          <a:noFill/>
        </p:spPr>
        <p:txBody>
          <a:bodyPr wrap="square">
            <a:spAutoFit/>
          </a:bodyPr>
          <a:lstStyle/>
          <a:p>
            <a:pPr algn="ctr"/>
            <a:r>
              <a:rPr lang="en-US" sz="1100" dirty="0"/>
              <a:t>ReplicaSet Also Balances The Load Between Multiple Pods Of Same + Different Nodes.</a:t>
            </a:r>
          </a:p>
        </p:txBody>
      </p:sp>
      <p:sp>
        <p:nvSpPr>
          <p:cNvPr id="194" name="TextBox 193">
            <a:extLst>
              <a:ext uri="{FF2B5EF4-FFF2-40B4-BE49-F238E27FC236}">
                <a16:creationId xmlns:a16="http://schemas.microsoft.com/office/drawing/2014/main" id="{65493492-F881-4B4A-A669-CD9FA51A679B}"/>
              </a:ext>
            </a:extLst>
          </p:cNvPr>
          <p:cNvSpPr txBox="1"/>
          <p:nvPr/>
        </p:nvSpPr>
        <p:spPr>
          <a:xfrm>
            <a:off x="10886656" y="4156256"/>
            <a:ext cx="1152930" cy="1615827"/>
          </a:xfrm>
          <a:prstGeom prst="rect">
            <a:avLst/>
          </a:prstGeom>
          <a:noFill/>
        </p:spPr>
        <p:txBody>
          <a:bodyPr wrap="square">
            <a:spAutoFit/>
          </a:bodyPr>
          <a:lstStyle/>
          <a:p>
            <a:pPr algn="ctr"/>
            <a:r>
              <a:rPr lang="en-US" sz="1100" dirty="0"/>
              <a:t>ReplicaSet Also Balances The Load Between Multiple Pods Of Same + Different Nodes.</a:t>
            </a:r>
          </a:p>
          <a:p>
            <a:pPr algn="ctr"/>
            <a:endParaRPr lang="en-US" sz="1100" dirty="0"/>
          </a:p>
        </p:txBody>
      </p:sp>
      <p:cxnSp>
        <p:nvCxnSpPr>
          <p:cNvPr id="197" name="Straight Arrow Connector 196">
            <a:extLst>
              <a:ext uri="{FF2B5EF4-FFF2-40B4-BE49-F238E27FC236}">
                <a16:creationId xmlns:a16="http://schemas.microsoft.com/office/drawing/2014/main" id="{36DF134F-E5E2-4C53-A1B0-0EFD6AC06859}"/>
              </a:ext>
            </a:extLst>
          </p:cNvPr>
          <p:cNvCxnSpPr>
            <a:cxnSpLocks/>
            <a:endCxn id="167" idx="1"/>
          </p:cNvCxnSpPr>
          <p:nvPr/>
        </p:nvCxnSpPr>
        <p:spPr>
          <a:xfrm flipV="1">
            <a:off x="1325199" y="4710338"/>
            <a:ext cx="238547" cy="760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FD5F4AB-FDF1-471E-8E90-4E2D0C2A9DD0}"/>
              </a:ext>
            </a:extLst>
          </p:cNvPr>
          <p:cNvCxnSpPr>
            <a:cxnSpLocks/>
            <a:endCxn id="180" idx="3"/>
          </p:cNvCxnSpPr>
          <p:nvPr/>
        </p:nvCxnSpPr>
        <p:spPr>
          <a:xfrm flipH="1">
            <a:off x="10634876" y="4717946"/>
            <a:ext cx="228596" cy="1152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D50AF3C-537D-457C-84FE-B3053210DC36}"/>
              </a:ext>
            </a:extLst>
          </p:cNvPr>
          <p:cNvSpPr/>
          <p:nvPr/>
        </p:nvSpPr>
        <p:spPr>
          <a:xfrm>
            <a:off x="2544414" y="1485123"/>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F43861D-106F-4407-87D7-5BDECAA173E1}"/>
              </a:ext>
            </a:extLst>
          </p:cNvPr>
          <p:cNvSpPr/>
          <p:nvPr/>
        </p:nvSpPr>
        <p:spPr>
          <a:xfrm>
            <a:off x="7957925" y="147597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8651892-4AC1-4AA6-8CE6-839C1A7C75A4}"/>
              </a:ext>
            </a:extLst>
          </p:cNvPr>
          <p:cNvSpPr txBox="1"/>
          <p:nvPr/>
        </p:nvSpPr>
        <p:spPr>
          <a:xfrm>
            <a:off x="2584164" y="1611278"/>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76" name="Straight Arrow Connector 75">
            <a:extLst>
              <a:ext uri="{FF2B5EF4-FFF2-40B4-BE49-F238E27FC236}">
                <a16:creationId xmlns:a16="http://schemas.microsoft.com/office/drawing/2014/main" id="{82217198-FBFA-4410-A278-D6632E20AC44}"/>
              </a:ext>
            </a:extLst>
          </p:cNvPr>
          <p:cNvCxnSpPr>
            <a:cxnSpLocks/>
            <a:endCxn id="159" idx="0"/>
          </p:cNvCxnSpPr>
          <p:nvPr/>
        </p:nvCxnSpPr>
        <p:spPr>
          <a:xfrm flipH="1">
            <a:off x="2398638" y="2018251"/>
            <a:ext cx="1557127" cy="453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012123A-4E38-4F24-B52B-5C7D925BA45D}"/>
              </a:ext>
            </a:extLst>
          </p:cNvPr>
          <p:cNvSpPr txBox="1"/>
          <p:nvPr/>
        </p:nvSpPr>
        <p:spPr>
          <a:xfrm>
            <a:off x="7957925" y="1606779"/>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80" name="Straight Arrow Connector 79">
            <a:extLst>
              <a:ext uri="{FF2B5EF4-FFF2-40B4-BE49-F238E27FC236}">
                <a16:creationId xmlns:a16="http://schemas.microsoft.com/office/drawing/2014/main" id="{56ABBDEB-ADB0-449A-867F-9B088E90CC98}"/>
              </a:ext>
            </a:extLst>
          </p:cNvPr>
          <p:cNvCxnSpPr>
            <a:cxnSpLocks/>
            <a:endCxn id="159" idx="0"/>
          </p:cNvCxnSpPr>
          <p:nvPr/>
        </p:nvCxnSpPr>
        <p:spPr>
          <a:xfrm flipH="1">
            <a:off x="2398638" y="1996621"/>
            <a:ext cx="6997148" cy="475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6E2B292-59FF-4C9B-9145-C1F1EE790CA5}"/>
              </a:ext>
            </a:extLst>
          </p:cNvPr>
          <p:cNvSpPr txBox="1"/>
          <p:nvPr/>
        </p:nvSpPr>
        <p:spPr>
          <a:xfrm>
            <a:off x="9647586" y="1562062"/>
            <a:ext cx="1364971" cy="400110"/>
          </a:xfrm>
          <a:prstGeom prst="rect">
            <a:avLst/>
          </a:prstGeom>
          <a:noFill/>
        </p:spPr>
        <p:txBody>
          <a:bodyPr wrap="square">
            <a:spAutoFit/>
          </a:bodyPr>
          <a:lstStyle/>
          <a:p>
            <a:pPr algn="ctr"/>
            <a:r>
              <a:rPr lang="en-US" sz="2000" b="1" dirty="0"/>
              <a:t>………</a:t>
            </a:r>
            <a:endParaRPr lang="en-US" sz="1100" b="1" dirty="0"/>
          </a:p>
        </p:txBody>
      </p:sp>
      <p:sp>
        <p:nvSpPr>
          <p:cNvPr id="83" name="TextBox 82">
            <a:extLst>
              <a:ext uri="{FF2B5EF4-FFF2-40B4-BE49-F238E27FC236}">
                <a16:creationId xmlns:a16="http://schemas.microsoft.com/office/drawing/2014/main" id="{623ED2E8-6781-4076-AA57-AE6A58E332AB}"/>
              </a:ext>
            </a:extLst>
          </p:cNvPr>
          <p:cNvSpPr txBox="1"/>
          <p:nvPr/>
        </p:nvSpPr>
        <p:spPr>
          <a:xfrm>
            <a:off x="10886656" y="765252"/>
            <a:ext cx="1152930" cy="2800767"/>
          </a:xfrm>
          <a:prstGeom prst="rect">
            <a:avLst/>
          </a:prstGeom>
          <a:noFill/>
        </p:spPr>
        <p:txBody>
          <a:bodyPr wrap="square">
            <a:spAutoFit/>
          </a:bodyPr>
          <a:lstStyle/>
          <a:p>
            <a:pPr algn="ctr"/>
            <a:r>
              <a:rPr lang="en-US" sz="1100" dirty="0"/>
              <a:t>Similarly, all other nodes of the cluster will expose the same random port of range </a:t>
            </a:r>
            <a:r>
              <a:rPr lang="en-US" sz="1100" b="0" i="0" dirty="0">
                <a:solidFill>
                  <a:srgbClr val="202124"/>
                </a:solidFill>
                <a:effectLst/>
                <a:latin typeface="Google Sans"/>
              </a:rPr>
              <a:t>30000-32768 with a service port for e.g. </a:t>
            </a:r>
            <a:r>
              <a:rPr lang="en-US" sz="1100" b="1" dirty="0">
                <a:solidFill>
                  <a:srgbClr val="202124"/>
                </a:solidFill>
                <a:latin typeface="Google Sans"/>
              </a:rPr>
              <a:t>NodeIP:</a:t>
            </a:r>
            <a:r>
              <a:rPr lang="en-US" sz="1100" b="1" i="0" dirty="0">
                <a:solidFill>
                  <a:srgbClr val="202124"/>
                </a:solidFill>
                <a:effectLst/>
                <a:latin typeface="Google Sans"/>
              </a:rPr>
              <a:t>34524-&gt;8080 </a:t>
            </a:r>
            <a:r>
              <a:rPr lang="en-US" sz="1100" b="0" i="0" dirty="0">
                <a:solidFill>
                  <a:srgbClr val="202124"/>
                </a:solidFill>
                <a:effectLst/>
                <a:latin typeface="Google Sans"/>
              </a:rPr>
              <a:t>and communicate with the web clusterIP service located at node#1</a:t>
            </a:r>
            <a:endParaRPr lang="en-US" sz="1100" dirty="0"/>
          </a:p>
        </p:txBody>
      </p:sp>
      <p:sp>
        <p:nvSpPr>
          <p:cNvPr id="8" name="Rectangle 7">
            <a:extLst>
              <a:ext uri="{FF2B5EF4-FFF2-40B4-BE49-F238E27FC236}">
                <a16:creationId xmlns:a16="http://schemas.microsoft.com/office/drawing/2014/main" id="{4E8F4B89-E964-4670-80B6-90033EB6061D}"/>
              </a:ext>
            </a:extLst>
          </p:cNvPr>
          <p:cNvSpPr/>
          <p:nvPr/>
        </p:nvSpPr>
        <p:spPr>
          <a:xfrm>
            <a:off x="1325199" y="119269"/>
            <a:ext cx="1789036" cy="542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397450B9-BB0A-4D8C-B08A-B45C66E62199}"/>
              </a:ext>
            </a:extLst>
          </p:cNvPr>
          <p:cNvSpPr txBox="1"/>
          <p:nvPr/>
        </p:nvSpPr>
        <p:spPr>
          <a:xfrm>
            <a:off x="1358325" y="117614"/>
            <a:ext cx="1722783" cy="600164"/>
          </a:xfrm>
          <a:prstGeom prst="rect">
            <a:avLst/>
          </a:prstGeom>
          <a:noFill/>
        </p:spPr>
        <p:txBody>
          <a:bodyPr wrap="square">
            <a:spAutoFit/>
          </a:bodyPr>
          <a:lstStyle/>
          <a:p>
            <a:pPr algn="ctr"/>
            <a:r>
              <a:rPr lang="en-US" sz="1100" dirty="0"/>
              <a:t>Internet Requests The Web Service Using </a:t>
            </a:r>
            <a:r>
              <a:rPr lang="en-US" sz="1100" b="1" dirty="0"/>
              <a:t>Any</a:t>
            </a:r>
            <a:r>
              <a:rPr lang="en-US" sz="1100" dirty="0"/>
              <a:t> NodeIP+ServNodePort</a:t>
            </a:r>
          </a:p>
        </p:txBody>
      </p:sp>
      <p:cxnSp>
        <p:nvCxnSpPr>
          <p:cNvPr id="86" name="Straight Arrow Connector 85">
            <a:extLst>
              <a:ext uri="{FF2B5EF4-FFF2-40B4-BE49-F238E27FC236}">
                <a16:creationId xmlns:a16="http://schemas.microsoft.com/office/drawing/2014/main" id="{2D5E532C-B830-4EB8-B28B-CF1A0CCF78AD}"/>
              </a:ext>
            </a:extLst>
          </p:cNvPr>
          <p:cNvCxnSpPr>
            <a:cxnSpLocks/>
            <a:stCxn id="85" idx="2"/>
            <a:endCxn id="73" idx="0"/>
          </p:cNvCxnSpPr>
          <p:nvPr/>
        </p:nvCxnSpPr>
        <p:spPr>
          <a:xfrm>
            <a:off x="2219717" y="717778"/>
            <a:ext cx="1186089" cy="7673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9720FEC-FB77-4BC4-9505-61624A6D8B27}"/>
              </a:ext>
            </a:extLst>
          </p:cNvPr>
          <p:cNvCxnSpPr>
            <a:cxnSpLocks/>
            <a:stCxn id="85" idx="2"/>
            <a:endCxn id="74" idx="0"/>
          </p:cNvCxnSpPr>
          <p:nvPr/>
        </p:nvCxnSpPr>
        <p:spPr>
          <a:xfrm>
            <a:off x="2219717" y="717778"/>
            <a:ext cx="6599600" cy="758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8509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6000D-5B9B-4274-8090-1DA7E6881580}"/>
              </a:ext>
            </a:extLst>
          </p:cNvPr>
          <p:cNvPicPr>
            <a:picLocks noChangeAspect="1"/>
          </p:cNvPicPr>
          <p:nvPr/>
        </p:nvPicPr>
        <p:blipFill>
          <a:blip r:embed="rId2"/>
          <a:stretch>
            <a:fillRect/>
          </a:stretch>
        </p:blipFill>
        <p:spPr>
          <a:xfrm>
            <a:off x="0" y="22809"/>
            <a:ext cx="12192000" cy="6812381"/>
          </a:xfrm>
          <a:prstGeom prst="rect">
            <a:avLst/>
          </a:prstGeom>
        </p:spPr>
      </p:pic>
    </p:spTree>
    <p:extLst>
      <p:ext uri="{BB962C8B-B14F-4D97-AF65-F5344CB8AC3E}">
        <p14:creationId xmlns:p14="http://schemas.microsoft.com/office/powerpoint/2010/main" val="31726534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82068-E298-4F65-AE77-2797D05C2D3B}"/>
              </a:ext>
            </a:extLst>
          </p:cNvPr>
          <p:cNvPicPr>
            <a:picLocks noChangeAspect="1"/>
          </p:cNvPicPr>
          <p:nvPr/>
        </p:nvPicPr>
        <p:blipFill>
          <a:blip r:embed="rId2"/>
          <a:stretch>
            <a:fillRect/>
          </a:stretch>
        </p:blipFill>
        <p:spPr>
          <a:xfrm>
            <a:off x="0" y="0"/>
            <a:ext cx="12192000" cy="6857999"/>
          </a:xfrm>
          <a:prstGeom prst="rect">
            <a:avLst/>
          </a:prstGeom>
        </p:spPr>
      </p:pic>
      <p:cxnSp>
        <p:nvCxnSpPr>
          <p:cNvPr id="7" name="Straight Arrow Connector 6">
            <a:extLst>
              <a:ext uri="{FF2B5EF4-FFF2-40B4-BE49-F238E27FC236}">
                <a16:creationId xmlns:a16="http://schemas.microsoft.com/office/drawing/2014/main" id="{A14B2C22-9E1C-4B30-AA10-58D64DAC152F}"/>
              </a:ext>
            </a:extLst>
          </p:cNvPr>
          <p:cNvCxnSpPr/>
          <p:nvPr/>
        </p:nvCxnSpPr>
        <p:spPr>
          <a:xfrm flipV="1">
            <a:off x="7010400" y="4028661"/>
            <a:ext cx="0" cy="1126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CB0CDA-738D-47C5-97FF-3DA5EB477238}"/>
              </a:ext>
            </a:extLst>
          </p:cNvPr>
          <p:cNvSpPr txBox="1"/>
          <p:nvPr/>
        </p:nvSpPr>
        <p:spPr>
          <a:xfrm>
            <a:off x="5711687" y="5194853"/>
            <a:ext cx="2059056" cy="307777"/>
          </a:xfrm>
          <a:prstGeom prst="rect">
            <a:avLst/>
          </a:prstGeom>
          <a:noFill/>
        </p:spPr>
        <p:txBody>
          <a:bodyPr wrap="square">
            <a:spAutoFit/>
          </a:bodyPr>
          <a:lstStyle/>
          <a:p>
            <a:pPr algn="ctr"/>
            <a:r>
              <a:rPr lang="en-US" sz="1400" dirty="0"/>
              <a:t>ClusterIP Service Port</a:t>
            </a:r>
          </a:p>
        </p:txBody>
      </p:sp>
    </p:spTree>
    <p:extLst>
      <p:ext uri="{BB962C8B-B14F-4D97-AF65-F5344CB8AC3E}">
        <p14:creationId xmlns:p14="http://schemas.microsoft.com/office/powerpoint/2010/main" val="193841243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ABD150-569F-4D79-A075-9D47CAB899F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858908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50688-D984-4403-84F7-8A8C7A272D10}"/>
              </a:ext>
            </a:extLst>
          </p:cNvPr>
          <p:cNvPicPr>
            <a:picLocks noChangeAspect="1"/>
          </p:cNvPicPr>
          <p:nvPr/>
        </p:nvPicPr>
        <p:blipFill>
          <a:blip r:embed="rId2"/>
          <a:stretch>
            <a:fillRect/>
          </a:stretch>
        </p:blipFill>
        <p:spPr>
          <a:xfrm>
            <a:off x="0" y="0"/>
            <a:ext cx="12192000" cy="6857999"/>
          </a:xfrm>
          <a:prstGeom prst="rect">
            <a:avLst/>
          </a:prstGeom>
        </p:spPr>
      </p:pic>
      <p:cxnSp>
        <p:nvCxnSpPr>
          <p:cNvPr id="7" name="Straight Arrow Connector 6">
            <a:extLst>
              <a:ext uri="{FF2B5EF4-FFF2-40B4-BE49-F238E27FC236}">
                <a16:creationId xmlns:a16="http://schemas.microsoft.com/office/drawing/2014/main" id="{6E40C5E5-3CA2-432D-AD24-0014555F6444}"/>
              </a:ext>
            </a:extLst>
          </p:cNvPr>
          <p:cNvCxnSpPr/>
          <p:nvPr/>
        </p:nvCxnSpPr>
        <p:spPr>
          <a:xfrm flipV="1">
            <a:off x="5234609" y="4545496"/>
            <a:ext cx="185530" cy="43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1375C3-3373-4A72-8A05-BCC492D7B92C}"/>
              </a:ext>
            </a:extLst>
          </p:cNvPr>
          <p:cNvSpPr txBox="1"/>
          <p:nvPr/>
        </p:nvSpPr>
        <p:spPr>
          <a:xfrm>
            <a:off x="2570918" y="5419205"/>
            <a:ext cx="5380385" cy="1246495"/>
          </a:xfrm>
          <a:prstGeom prst="rect">
            <a:avLst/>
          </a:prstGeom>
          <a:noFill/>
        </p:spPr>
        <p:txBody>
          <a:bodyPr wrap="square">
            <a:spAutoFit/>
          </a:bodyPr>
          <a:lstStyle/>
          <a:p>
            <a:r>
              <a:rPr lang="en-US" sz="1500" dirty="0">
                <a:solidFill>
                  <a:schemeClr val="bg1"/>
                </a:solidFill>
              </a:rPr>
              <a:t>By default Azure Kubernetes Service (AKS) does not assign public IP addresses to the nodes/servers/workers but we can assign them an IP address manually by following few steps mentioned in the documentation to test NodePort service.</a:t>
            </a:r>
          </a:p>
        </p:txBody>
      </p:sp>
    </p:spTree>
    <p:extLst>
      <p:ext uri="{BB962C8B-B14F-4D97-AF65-F5344CB8AC3E}">
        <p14:creationId xmlns:p14="http://schemas.microsoft.com/office/powerpoint/2010/main" val="29509489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72C9EC-BEF3-4A90-876B-CBF8973300E2}"/>
              </a:ext>
            </a:extLst>
          </p:cNvPr>
          <p:cNvPicPr>
            <a:picLocks noChangeAspect="1"/>
          </p:cNvPicPr>
          <p:nvPr/>
        </p:nvPicPr>
        <p:blipFill>
          <a:blip r:embed="rId2"/>
          <a:stretch>
            <a:fillRect/>
          </a:stretch>
        </p:blipFill>
        <p:spPr>
          <a:xfrm>
            <a:off x="444359" y="410817"/>
            <a:ext cx="9468265" cy="5325899"/>
          </a:xfrm>
          <a:prstGeom prst="rect">
            <a:avLst/>
          </a:prstGeom>
        </p:spPr>
      </p:pic>
      <p:sp>
        <p:nvSpPr>
          <p:cNvPr id="6" name="TextBox 5">
            <a:extLst>
              <a:ext uri="{FF2B5EF4-FFF2-40B4-BE49-F238E27FC236}">
                <a16:creationId xmlns:a16="http://schemas.microsoft.com/office/drawing/2014/main" id="{9D0B32DB-0621-477E-A668-5DE24A55DD78}"/>
              </a:ext>
            </a:extLst>
          </p:cNvPr>
          <p:cNvSpPr txBox="1"/>
          <p:nvPr/>
        </p:nvSpPr>
        <p:spPr>
          <a:xfrm>
            <a:off x="821637" y="5736716"/>
            <a:ext cx="8547650" cy="784830"/>
          </a:xfrm>
          <a:prstGeom prst="rect">
            <a:avLst/>
          </a:prstGeom>
          <a:noFill/>
        </p:spPr>
        <p:txBody>
          <a:bodyPr wrap="square">
            <a:spAutoFit/>
          </a:bodyPr>
          <a:lstStyle/>
          <a:p>
            <a:r>
              <a:rPr lang="en-US" sz="1500" dirty="0"/>
              <a:t>Reference: </a:t>
            </a:r>
            <a:r>
              <a:rPr lang="en-US" sz="1500" dirty="0">
                <a:hlinkClick r:id="rId3"/>
              </a:rPr>
              <a:t>https://docs.microsoft.com/en-us/azure/aks/use-multiple-node-pools#assign-a-public-ip-per-node-for-your-node-pools-preview</a:t>
            </a:r>
            <a:endParaRPr lang="en-US" sz="1500" dirty="0"/>
          </a:p>
          <a:p>
            <a:endParaRPr lang="en-US" sz="1500" dirty="0"/>
          </a:p>
        </p:txBody>
      </p:sp>
    </p:spTree>
    <p:extLst>
      <p:ext uri="{BB962C8B-B14F-4D97-AF65-F5344CB8AC3E}">
        <p14:creationId xmlns:p14="http://schemas.microsoft.com/office/powerpoint/2010/main" val="29986380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Loadbalancer service</a:t>
            </a:r>
          </a:p>
        </p:txBody>
      </p:sp>
      <p:sp>
        <p:nvSpPr>
          <p:cNvPr id="6" name="Content Placeholder 2">
            <a:extLst>
              <a:ext uri="{FF2B5EF4-FFF2-40B4-BE49-F238E27FC236}">
                <a16:creationId xmlns:a16="http://schemas.microsoft.com/office/drawing/2014/main" id="{E8D95994-3639-494B-BE44-1D2AB429E845}"/>
              </a:ext>
            </a:extLst>
          </p:cNvPr>
          <p:cNvSpPr>
            <a:spLocks noGrp="1"/>
          </p:cNvSpPr>
          <p:nvPr>
            <p:ph idx="1"/>
          </p:nvPr>
        </p:nvSpPr>
        <p:spPr>
          <a:xfrm>
            <a:off x="1069848" y="2121408"/>
            <a:ext cx="10058400" cy="4050792"/>
          </a:xfrm>
        </p:spPr>
        <p:txBody>
          <a:bodyPr/>
          <a:lstStyle/>
          <a:p>
            <a:r>
              <a:rPr lang="en-US" dirty="0"/>
              <a:t>We can access applications outside Kubernetes cluster.</a:t>
            </a:r>
          </a:p>
          <a:p>
            <a:r>
              <a:rPr lang="en-US" dirty="0"/>
              <a:t>Good for production, We can also use ingress controller which works similar to the LoadBalancer.</a:t>
            </a:r>
          </a:p>
          <a:p>
            <a:r>
              <a:rPr lang="en-US" dirty="0"/>
              <a:t>When we create a LoadBalancer service, NodePort, and ClusterIP services are also created to control an object.</a:t>
            </a:r>
          </a:p>
          <a:p>
            <a:r>
              <a:rPr lang="en-US" dirty="0"/>
              <a:t>LoadBalancer service is only available at cloud.</a:t>
            </a:r>
          </a:p>
        </p:txBody>
      </p:sp>
    </p:spTree>
    <p:extLst>
      <p:ext uri="{BB962C8B-B14F-4D97-AF65-F5344CB8AC3E}">
        <p14:creationId xmlns:p14="http://schemas.microsoft.com/office/powerpoint/2010/main" val="425771884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359C7-CE69-433A-82B2-6C9AD1165440}"/>
              </a:ext>
            </a:extLst>
          </p:cNvPr>
          <p:cNvSpPr/>
          <p:nvPr/>
        </p:nvSpPr>
        <p:spPr>
          <a:xfrm>
            <a:off x="0" y="0"/>
            <a:ext cx="121919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6C87167-2805-441D-87CB-B8838CDA952B}"/>
              </a:ext>
            </a:extLst>
          </p:cNvPr>
          <p:cNvSpPr/>
          <p:nvPr/>
        </p:nvSpPr>
        <p:spPr>
          <a:xfrm>
            <a:off x="159026" y="735116"/>
            <a:ext cx="11887200" cy="6035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5A40E82-7665-47D8-B614-5F395AD8B264}"/>
              </a:ext>
            </a:extLst>
          </p:cNvPr>
          <p:cNvSpPr/>
          <p:nvPr/>
        </p:nvSpPr>
        <p:spPr>
          <a:xfrm>
            <a:off x="1325217"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A9DCE63-FF2E-48CC-8C34-2AF862D70649}"/>
              </a:ext>
            </a:extLst>
          </p:cNvPr>
          <p:cNvSpPr/>
          <p:nvPr/>
        </p:nvSpPr>
        <p:spPr>
          <a:xfrm>
            <a:off x="6679099"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636B227-0726-4E90-BD0A-F8098BBF28B1}"/>
              </a:ext>
            </a:extLst>
          </p:cNvPr>
          <p:cNvSpPr txBox="1"/>
          <p:nvPr/>
        </p:nvSpPr>
        <p:spPr>
          <a:xfrm>
            <a:off x="2279372" y="6421435"/>
            <a:ext cx="2279376" cy="323165"/>
          </a:xfrm>
          <a:prstGeom prst="rect">
            <a:avLst/>
          </a:prstGeom>
          <a:noFill/>
        </p:spPr>
        <p:txBody>
          <a:bodyPr wrap="square">
            <a:spAutoFit/>
          </a:bodyPr>
          <a:lstStyle/>
          <a:p>
            <a:r>
              <a:rPr lang="en-US" sz="1500" dirty="0"/>
              <a:t>Node # 1     (10.102.1.1)</a:t>
            </a:r>
          </a:p>
        </p:txBody>
      </p:sp>
      <p:sp>
        <p:nvSpPr>
          <p:cNvPr id="130" name="TextBox 129">
            <a:extLst>
              <a:ext uri="{FF2B5EF4-FFF2-40B4-BE49-F238E27FC236}">
                <a16:creationId xmlns:a16="http://schemas.microsoft.com/office/drawing/2014/main" id="{CC0AFB16-17E4-40DA-B50D-7236BB8971D3}"/>
              </a:ext>
            </a:extLst>
          </p:cNvPr>
          <p:cNvSpPr txBox="1"/>
          <p:nvPr/>
        </p:nvSpPr>
        <p:spPr>
          <a:xfrm>
            <a:off x="7633254" y="6421434"/>
            <a:ext cx="2279376" cy="323165"/>
          </a:xfrm>
          <a:prstGeom prst="rect">
            <a:avLst/>
          </a:prstGeom>
          <a:noFill/>
        </p:spPr>
        <p:txBody>
          <a:bodyPr wrap="square">
            <a:spAutoFit/>
          </a:bodyPr>
          <a:lstStyle/>
          <a:p>
            <a:r>
              <a:rPr lang="en-US" sz="1500" dirty="0"/>
              <a:t>Node # 2     (10.102.2.1)</a:t>
            </a:r>
          </a:p>
        </p:txBody>
      </p:sp>
      <p:sp>
        <p:nvSpPr>
          <p:cNvPr id="131" name="Rectangle 130">
            <a:extLst>
              <a:ext uri="{FF2B5EF4-FFF2-40B4-BE49-F238E27FC236}">
                <a16:creationId xmlns:a16="http://schemas.microsoft.com/office/drawing/2014/main" id="{DD2817D5-CF45-49FC-9F41-50EDD2E48B72}"/>
              </a:ext>
            </a:extLst>
          </p:cNvPr>
          <p:cNvSpPr/>
          <p:nvPr/>
        </p:nvSpPr>
        <p:spPr>
          <a:xfrm>
            <a:off x="8931965" y="3429000"/>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2F079FD-29D4-447E-A196-24CEB13DAF62}"/>
              </a:ext>
            </a:extLst>
          </p:cNvPr>
          <p:cNvSpPr/>
          <p:nvPr/>
        </p:nvSpPr>
        <p:spPr>
          <a:xfrm>
            <a:off x="8931964" y="4373974"/>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12A720-758A-4AC3-A910-078B7C1C5D16}"/>
              </a:ext>
            </a:extLst>
          </p:cNvPr>
          <p:cNvSpPr/>
          <p:nvPr/>
        </p:nvSpPr>
        <p:spPr>
          <a:xfrm>
            <a:off x="8931964"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2820ED-5747-4A77-8304-38C324F6CF5F}"/>
              </a:ext>
            </a:extLst>
          </p:cNvPr>
          <p:cNvSpPr/>
          <p:nvPr/>
        </p:nvSpPr>
        <p:spPr>
          <a:xfrm>
            <a:off x="9912626"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046433D-1E4F-4108-8A16-9446B680412E}"/>
              </a:ext>
            </a:extLst>
          </p:cNvPr>
          <p:cNvSpPr/>
          <p:nvPr/>
        </p:nvSpPr>
        <p:spPr>
          <a:xfrm>
            <a:off x="3578086"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08B1C2A-22DE-4EBE-BFF0-B4AD00E2A9AC}"/>
              </a:ext>
            </a:extLst>
          </p:cNvPr>
          <p:cNvSpPr/>
          <p:nvPr/>
        </p:nvSpPr>
        <p:spPr>
          <a:xfrm>
            <a:off x="4558748"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DF73ACC-E475-4346-A88E-DB0895C8F2BF}"/>
              </a:ext>
            </a:extLst>
          </p:cNvPr>
          <p:cNvSpPr/>
          <p:nvPr/>
        </p:nvSpPr>
        <p:spPr>
          <a:xfrm>
            <a:off x="356483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B22074-DD3D-4786-BA47-6FF698413715}"/>
              </a:ext>
            </a:extLst>
          </p:cNvPr>
          <p:cNvSpPr/>
          <p:nvPr/>
        </p:nvSpPr>
        <p:spPr>
          <a:xfrm>
            <a:off x="4558747" y="438274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262EA7-35A1-4FF6-87D2-0D47B0C7A50F}"/>
              </a:ext>
            </a:extLst>
          </p:cNvPr>
          <p:cNvSpPr/>
          <p:nvPr/>
        </p:nvSpPr>
        <p:spPr>
          <a:xfrm>
            <a:off x="6930888"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0F0B98D-6220-4F0C-8510-D6AFE1F69AB8}"/>
              </a:ext>
            </a:extLst>
          </p:cNvPr>
          <p:cNvSpPr/>
          <p:nvPr/>
        </p:nvSpPr>
        <p:spPr>
          <a:xfrm>
            <a:off x="7911550"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7AD53A7-548B-4167-BAB7-2BBD8473EF07}"/>
              </a:ext>
            </a:extLst>
          </p:cNvPr>
          <p:cNvSpPr/>
          <p:nvPr/>
        </p:nvSpPr>
        <p:spPr>
          <a:xfrm>
            <a:off x="6944140" y="436375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1B7FE5A-EB53-4386-B4D1-8D5652370BB7}"/>
              </a:ext>
            </a:extLst>
          </p:cNvPr>
          <p:cNvSpPr/>
          <p:nvPr/>
        </p:nvSpPr>
        <p:spPr>
          <a:xfrm>
            <a:off x="793805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C6FDFE7C-3A7D-4B25-A738-C8252252BEB4}"/>
              </a:ext>
            </a:extLst>
          </p:cNvPr>
          <p:cNvCxnSpPr>
            <a:cxnSpLocks/>
            <a:stCxn id="148" idx="3"/>
            <a:endCxn id="139" idx="1"/>
          </p:cNvCxnSpPr>
          <p:nvPr/>
        </p:nvCxnSpPr>
        <p:spPr>
          <a:xfrm flipV="1">
            <a:off x="3260029" y="3736973"/>
            <a:ext cx="3670859"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5D17238-3AA2-4E09-8CDE-CAAC221F1605}"/>
              </a:ext>
            </a:extLst>
          </p:cNvPr>
          <p:cNvCxnSpPr/>
          <p:nvPr/>
        </p:nvCxnSpPr>
        <p:spPr>
          <a:xfrm>
            <a:off x="9793355" y="4108174"/>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E6302B-C4D1-4A17-8AF2-55AA698EED61}"/>
              </a:ext>
            </a:extLst>
          </p:cNvPr>
          <p:cNvCxnSpPr>
            <a:endCxn id="133" idx="0"/>
          </p:cNvCxnSpPr>
          <p:nvPr/>
        </p:nvCxnSpPr>
        <p:spPr>
          <a:xfrm>
            <a:off x="9303024"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F66AD99-7E4B-4BB1-9FB9-42047222F13D}"/>
              </a:ext>
            </a:extLst>
          </p:cNvPr>
          <p:cNvCxnSpPr/>
          <p:nvPr/>
        </p:nvCxnSpPr>
        <p:spPr>
          <a:xfrm>
            <a:off x="10257180"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D2F5DFA-9961-4F9A-8480-BDA39AF1E78F}"/>
              </a:ext>
            </a:extLst>
          </p:cNvPr>
          <p:cNvSpPr/>
          <p:nvPr/>
        </p:nvSpPr>
        <p:spPr>
          <a:xfrm>
            <a:off x="1537247" y="341878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09AE938-C0DA-492E-8AA1-B8FF8F7882ED}"/>
              </a:ext>
            </a:extLst>
          </p:cNvPr>
          <p:cNvSpPr/>
          <p:nvPr/>
        </p:nvSpPr>
        <p:spPr>
          <a:xfrm>
            <a:off x="1537246" y="4363755"/>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4F9172C-BFC8-4E2F-A1C5-7B90D702B493}"/>
              </a:ext>
            </a:extLst>
          </p:cNvPr>
          <p:cNvSpPr/>
          <p:nvPr/>
        </p:nvSpPr>
        <p:spPr>
          <a:xfrm>
            <a:off x="1537246"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4F6BF44-29FC-4366-BB7C-47E4A63CFEDA}"/>
              </a:ext>
            </a:extLst>
          </p:cNvPr>
          <p:cNvSpPr/>
          <p:nvPr/>
        </p:nvSpPr>
        <p:spPr>
          <a:xfrm>
            <a:off x="2517908"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CB8C69D8-4494-4BBA-B8BE-70FCC6AFCF67}"/>
              </a:ext>
            </a:extLst>
          </p:cNvPr>
          <p:cNvCxnSpPr/>
          <p:nvPr/>
        </p:nvCxnSpPr>
        <p:spPr>
          <a:xfrm>
            <a:off x="2398637" y="4097955"/>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78C626D-EE89-4E14-8207-952ACB019C03}"/>
              </a:ext>
            </a:extLst>
          </p:cNvPr>
          <p:cNvCxnSpPr>
            <a:endCxn id="149" idx="0"/>
          </p:cNvCxnSpPr>
          <p:nvPr/>
        </p:nvCxnSpPr>
        <p:spPr>
          <a:xfrm>
            <a:off x="1908306"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34841FF-8A24-498A-8AEC-5CD8254BA031}"/>
              </a:ext>
            </a:extLst>
          </p:cNvPr>
          <p:cNvCxnSpPr/>
          <p:nvPr/>
        </p:nvCxnSpPr>
        <p:spPr>
          <a:xfrm>
            <a:off x="2862462"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8EEF379-816E-475F-8FD4-56950E33B8F5}"/>
              </a:ext>
            </a:extLst>
          </p:cNvPr>
          <p:cNvCxnSpPr>
            <a:cxnSpLocks/>
            <a:stCxn id="148" idx="3"/>
            <a:endCxn id="141" idx="1"/>
          </p:cNvCxnSpPr>
          <p:nvPr/>
        </p:nvCxnSpPr>
        <p:spPr>
          <a:xfrm>
            <a:off x="3260029" y="4703342"/>
            <a:ext cx="368411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2E0615-E676-40B7-B8E7-21B4AD997CBC}"/>
              </a:ext>
            </a:extLst>
          </p:cNvPr>
          <p:cNvCxnSpPr>
            <a:cxnSpLocks/>
            <a:stCxn id="148" idx="3"/>
            <a:endCxn id="140" idx="1"/>
          </p:cNvCxnSpPr>
          <p:nvPr/>
        </p:nvCxnSpPr>
        <p:spPr>
          <a:xfrm flipV="1">
            <a:off x="3260029" y="3736973"/>
            <a:ext cx="4651521"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AD160D0-02C2-4253-9C91-2DD9EC2E3078}"/>
              </a:ext>
            </a:extLst>
          </p:cNvPr>
          <p:cNvCxnSpPr>
            <a:cxnSpLocks/>
            <a:stCxn id="148" idx="3"/>
            <a:endCxn id="142" idx="1"/>
          </p:cNvCxnSpPr>
          <p:nvPr/>
        </p:nvCxnSpPr>
        <p:spPr>
          <a:xfrm>
            <a:off x="3260029" y="4703342"/>
            <a:ext cx="4678025" cy="25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0C1C33-34A0-4459-BC19-A28BBFFBA4EF}"/>
              </a:ext>
            </a:extLst>
          </p:cNvPr>
          <p:cNvCxnSpPr>
            <a:cxnSpLocks/>
            <a:stCxn id="132" idx="1"/>
            <a:endCxn id="136" idx="3"/>
          </p:cNvCxnSpPr>
          <p:nvPr/>
        </p:nvCxnSpPr>
        <p:spPr>
          <a:xfrm flipH="1" flipV="1">
            <a:off x="5300869" y="3772658"/>
            <a:ext cx="3631095"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885462F-2E5A-42DE-8203-F03EE59D76F2}"/>
              </a:ext>
            </a:extLst>
          </p:cNvPr>
          <p:cNvCxnSpPr>
            <a:cxnSpLocks/>
            <a:stCxn id="132" idx="1"/>
            <a:endCxn id="135" idx="3"/>
          </p:cNvCxnSpPr>
          <p:nvPr/>
        </p:nvCxnSpPr>
        <p:spPr>
          <a:xfrm flipH="1" flipV="1">
            <a:off x="4320207" y="3772658"/>
            <a:ext cx="4611757"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3A2447C-0AD5-40A1-9CB6-245ADDCEC487}"/>
              </a:ext>
            </a:extLst>
          </p:cNvPr>
          <p:cNvSpPr/>
          <p:nvPr/>
        </p:nvSpPr>
        <p:spPr>
          <a:xfrm>
            <a:off x="1537246" y="2471867"/>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0EA8F15-3E48-43E4-803B-7AA6B93416CE}"/>
              </a:ext>
            </a:extLst>
          </p:cNvPr>
          <p:cNvCxnSpPr/>
          <p:nvPr/>
        </p:nvCxnSpPr>
        <p:spPr>
          <a:xfrm>
            <a:off x="2398636" y="3151041"/>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CF49CC4-6EA0-4A0D-A0B4-77FE9835754B}"/>
              </a:ext>
            </a:extLst>
          </p:cNvPr>
          <p:cNvSpPr/>
          <p:nvPr/>
        </p:nvSpPr>
        <p:spPr>
          <a:xfrm>
            <a:off x="8945218" y="2484026"/>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EE691495-98DA-473C-9DE7-3E18ABB76E55}"/>
              </a:ext>
            </a:extLst>
          </p:cNvPr>
          <p:cNvCxnSpPr/>
          <p:nvPr/>
        </p:nvCxnSpPr>
        <p:spPr>
          <a:xfrm>
            <a:off x="9806608" y="3163200"/>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8433DF0-B2A7-46B9-8EE2-A99B03789E10}"/>
              </a:ext>
            </a:extLst>
          </p:cNvPr>
          <p:cNvCxnSpPr>
            <a:cxnSpLocks/>
            <a:stCxn id="132" idx="1"/>
            <a:endCxn id="138" idx="3"/>
          </p:cNvCxnSpPr>
          <p:nvPr/>
        </p:nvCxnSpPr>
        <p:spPr>
          <a:xfrm flipH="1">
            <a:off x="5300868" y="4713561"/>
            <a:ext cx="3631096" cy="87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F735D49-B96F-4E06-8146-400883FCCBB1}"/>
              </a:ext>
            </a:extLst>
          </p:cNvPr>
          <p:cNvCxnSpPr>
            <a:cxnSpLocks/>
            <a:stCxn id="132" idx="1"/>
            <a:endCxn id="137" idx="3"/>
          </p:cNvCxnSpPr>
          <p:nvPr/>
        </p:nvCxnSpPr>
        <p:spPr>
          <a:xfrm flipH="1">
            <a:off x="4306955" y="4713561"/>
            <a:ext cx="4625009" cy="15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2D4847-A49F-4C52-9E3E-8F352380C25B}"/>
              </a:ext>
            </a:extLst>
          </p:cNvPr>
          <p:cNvSpPr txBox="1"/>
          <p:nvPr/>
        </p:nvSpPr>
        <p:spPr>
          <a:xfrm>
            <a:off x="1537245" y="2610985"/>
            <a:ext cx="1722783" cy="430887"/>
          </a:xfrm>
          <a:prstGeom prst="rect">
            <a:avLst/>
          </a:prstGeom>
          <a:noFill/>
        </p:spPr>
        <p:txBody>
          <a:bodyPr wrap="square">
            <a:spAutoFit/>
          </a:bodyPr>
          <a:lstStyle/>
          <a:p>
            <a:pPr algn="ctr"/>
            <a:r>
              <a:rPr lang="en-US" sz="1100" dirty="0"/>
              <a:t>Web ClusterIP Service</a:t>
            </a:r>
            <a:br>
              <a:rPr lang="en-US" sz="1100" dirty="0"/>
            </a:br>
            <a:r>
              <a:rPr lang="en-US" sz="1100" dirty="0"/>
              <a:t>IP+Port:8080</a:t>
            </a:r>
          </a:p>
        </p:txBody>
      </p:sp>
      <p:sp>
        <p:nvSpPr>
          <p:cNvPr id="166" name="TextBox 165">
            <a:extLst>
              <a:ext uri="{FF2B5EF4-FFF2-40B4-BE49-F238E27FC236}">
                <a16:creationId xmlns:a16="http://schemas.microsoft.com/office/drawing/2014/main" id="{7EF5FC90-0CBF-47DC-AC25-D1E8F06FD572}"/>
              </a:ext>
            </a:extLst>
          </p:cNvPr>
          <p:cNvSpPr txBox="1"/>
          <p:nvPr/>
        </p:nvSpPr>
        <p:spPr>
          <a:xfrm>
            <a:off x="1550499" y="3560648"/>
            <a:ext cx="1722783" cy="430887"/>
          </a:xfrm>
          <a:prstGeom prst="rect">
            <a:avLst/>
          </a:prstGeom>
          <a:noFill/>
        </p:spPr>
        <p:txBody>
          <a:bodyPr wrap="square">
            <a:spAutoFit/>
          </a:bodyPr>
          <a:lstStyle/>
          <a:p>
            <a:pPr algn="ctr"/>
            <a:r>
              <a:rPr lang="en-US" sz="1100" dirty="0"/>
              <a:t>Web Deployment Controller</a:t>
            </a:r>
          </a:p>
        </p:txBody>
      </p:sp>
      <p:sp>
        <p:nvSpPr>
          <p:cNvPr id="167" name="TextBox 166">
            <a:extLst>
              <a:ext uri="{FF2B5EF4-FFF2-40B4-BE49-F238E27FC236}">
                <a16:creationId xmlns:a16="http://schemas.microsoft.com/office/drawing/2014/main" id="{04C6D6B9-78F5-4BE6-8094-4839579E8417}"/>
              </a:ext>
            </a:extLst>
          </p:cNvPr>
          <p:cNvSpPr txBox="1"/>
          <p:nvPr/>
        </p:nvSpPr>
        <p:spPr>
          <a:xfrm>
            <a:off x="1563746" y="4494894"/>
            <a:ext cx="1722783" cy="430887"/>
          </a:xfrm>
          <a:prstGeom prst="rect">
            <a:avLst/>
          </a:prstGeom>
          <a:noFill/>
        </p:spPr>
        <p:txBody>
          <a:bodyPr wrap="square">
            <a:spAutoFit/>
          </a:bodyPr>
          <a:lstStyle/>
          <a:p>
            <a:pPr algn="ctr"/>
            <a:r>
              <a:rPr lang="en-US" sz="1100" dirty="0"/>
              <a:t>Web ReplicaSet Controller</a:t>
            </a:r>
          </a:p>
        </p:txBody>
      </p:sp>
      <p:sp>
        <p:nvSpPr>
          <p:cNvPr id="168" name="TextBox 167">
            <a:extLst>
              <a:ext uri="{FF2B5EF4-FFF2-40B4-BE49-F238E27FC236}">
                <a16:creationId xmlns:a16="http://schemas.microsoft.com/office/drawing/2014/main" id="{113DB718-980A-454E-97F5-235D07220381}"/>
              </a:ext>
            </a:extLst>
          </p:cNvPr>
          <p:cNvSpPr txBox="1"/>
          <p:nvPr/>
        </p:nvSpPr>
        <p:spPr>
          <a:xfrm>
            <a:off x="1537245" y="5564020"/>
            <a:ext cx="742121" cy="430887"/>
          </a:xfrm>
          <a:prstGeom prst="rect">
            <a:avLst/>
          </a:prstGeom>
          <a:noFill/>
        </p:spPr>
        <p:txBody>
          <a:bodyPr wrap="square">
            <a:spAutoFit/>
          </a:bodyPr>
          <a:lstStyle/>
          <a:p>
            <a:pPr algn="ctr"/>
            <a:r>
              <a:rPr lang="en-US" sz="1100" dirty="0"/>
              <a:t>Web Pods</a:t>
            </a:r>
          </a:p>
        </p:txBody>
      </p:sp>
      <p:sp>
        <p:nvSpPr>
          <p:cNvPr id="169" name="TextBox 168">
            <a:extLst>
              <a:ext uri="{FF2B5EF4-FFF2-40B4-BE49-F238E27FC236}">
                <a16:creationId xmlns:a16="http://schemas.microsoft.com/office/drawing/2014/main" id="{0061E396-F54D-4981-94C2-E0B7DFBB713E}"/>
              </a:ext>
            </a:extLst>
          </p:cNvPr>
          <p:cNvSpPr txBox="1"/>
          <p:nvPr/>
        </p:nvSpPr>
        <p:spPr>
          <a:xfrm>
            <a:off x="2517907" y="5564020"/>
            <a:ext cx="742121" cy="430887"/>
          </a:xfrm>
          <a:prstGeom prst="rect">
            <a:avLst/>
          </a:prstGeom>
          <a:noFill/>
        </p:spPr>
        <p:txBody>
          <a:bodyPr wrap="square">
            <a:spAutoFit/>
          </a:bodyPr>
          <a:lstStyle/>
          <a:p>
            <a:pPr algn="ctr"/>
            <a:r>
              <a:rPr lang="en-US" sz="1100" dirty="0"/>
              <a:t>Web Pods</a:t>
            </a:r>
          </a:p>
        </p:txBody>
      </p:sp>
      <p:sp>
        <p:nvSpPr>
          <p:cNvPr id="170" name="TextBox 169">
            <a:extLst>
              <a:ext uri="{FF2B5EF4-FFF2-40B4-BE49-F238E27FC236}">
                <a16:creationId xmlns:a16="http://schemas.microsoft.com/office/drawing/2014/main" id="{4C941746-BB43-4C9C-8936-830332911D29}"/>
              </a:ext>
            </a:extLst>
          </p:cNvPr>
          <p:cNvSpPr txBox="1"/>
          <p:nvPr/>
        </p:nvSpPr>
        <p:spPr>
          <a:xfrm>
            <a:off x="3571452" y="3556093"/>
            <a:ext cx="742121" cy="430887"/>
          </a:xfrm>
          <a:prstGeom prst="rect">
            <a:avLst/>
          </a:prstGeom>
          <a:noFill/>
        </p:spPr>
        <p:txBody>
          <a:bodyPr wrap="square">
            <a:spAutoFit/>
          </a:bodyPr>
          <a:lstStyle/>
          <a:p>
            <a:pPr algn="ctr"/>
            <a:r>
              <a:rPr lang="en-US" sz="1100" dirty="0"/>
              <a:t>MySQL Pods</a:t>
            </a:r>
          </a:p>
        </p:txBody>
      </p:sp>
      <p:sp>
        <p:nvSpPr>
          <p:cNvPr id="171" name="TextBox 170">
            <a:extLst>
              <a:ext uri="{FF2B5EF4-FFF2-40B4-BE49-F238E27FC236}">
                <a16:creationId xmlns:a16="http://schemas.microsoft.com/office/drawing/2014/main" id="{825F451F-6CB6-4E25-9EE2-FD0E2F38DC71}"/>
              </a:ext>
            </a:extLst>
          </p:cNvPr>
          <p:cNvSpPr txBox="1"/>
          <p:nvPr/>
        </p:nvSpPr>
        <p:spPr>
          <a:xfrm>
            <a:off x="4565362" y="3556093"/>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2" name="TextBox 171">
            <a:extLst>
              <a:ext uri="{FF2B5EF4-FFF2-40B4-BE49-F238E27FC236}">
                <a16:creationId xmlns:a16="http://schemas.microsoft.com/office/drawing/2014/main" id="{E8EDCB80-72E9-465A-959E-DB4E7C59CAC2}"/>
              </a:ext>
            </a:extLst>
          </p:cNvPr>
          <p:cNvSpPr txBox="1"/>
          <p:nvPr/>
        </p:nvSpPr>
        <p:spPr>
          <a:xfrm>
            <a:off x="3584705" y="4513385"/>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3" name="TextBox 172">
            <a:extLst>
              <a:ext uri="{FF2B5EF4-FFF2-40B4-BE49-F238E27FC236}">
                <a16:creationId xmlns:a16="http://schemas.microsoft.com/office/drawing/2014/main" id="{A5CAE128-02BE-4238-B571-673058B1B1B6}"/>
              </a:ext>
            </a:extLst>
          </p:cNvPr>
          <p:cNvSpPr txBox="1"/>
          <p:nvPr/>
        </p:nvSpPr>
        <p:spPr>
          <a:xfrm>
            <a:off x="4552121" y="4513384"/>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4" name="TextBox 173">
            <a:extLst>
              <a:ext uri="{FF2B5EF4-FFF2-40B4-BE49-F238E27FC236}">
                <a16:creationId xmlns:a16="http://schemas.microsoft.com/office/drawing/2014/main" id="{47799F52-615F-4A08-B8E0-B44E1EC83978}"/>
              </a:ext>
            </a:extLst>
          </p:cNvPr>
          <p:cNvSpPr txBox="1"/>
          <p:nvPr/>
        </p:nvSpPr>
        <p:spPr>
          <a:xfrm>
            <a:off x="6937502" y="3516420"/>
            <a:ext cx="742121" cy="430887"/>
          </a:xfrm>
          <a:prstGeom prst="rect">
            <a:avLst/>
          </a:prstGeom>
          <a:noFill/>
        </p:spPr>
        <p:txBody>
          <a:bodyPr wrap="square">
            <a:spAutoFit/>
          </a:bodyPr>
          <a:lstStyle/>
          <a:p>
            <a:pPr algn="ctr"/>
            <a:r>
              <a:rPr lang="en-US" sz="1100" dirty="0"/>
              <a:t>Web Pods</a:t>
            </a:r>
          </a:p>
        </p:txBody>
      </p:sp>
      <p:sp>
        <p:nvSpPr>
          <p:cNvPr id="175" name="TextBox 174">
            <a:extLst>
              <a:ext uri="{FF2B5EF4-FFF2-40B4-BE49-F238E27FC236}">
                <a16:creationId xmlns:a16="http://schemas.microsoft.com/office/drawing/2014/main" id="{E2522008-7989-4F3B-A3ED-C9FE658AD81E}"/>
              </a:ext>
            </a:extLst>
          </p:cNvPr>
          <p:cNvSpPr txBox="1"/>
          <p:nvPr/>
        </p:nvSpPr>
        <p:spPr>
          <a:xfrm>
            <a:off x="7891657" y="3529588"/>
            <a:ext cx="742121" cy="430887"/>
          </a:xfrm>
          <a:prstGeom prst="rect">
            <a:avLst/>
          </a:prstGeom>
          <a:noFill/>
        </p:spPr>
        <p:txBody>
          <a:bodyPr wrap="square">
            <a:spAutoFit/>
          </a:bodyPr>
          <a:lstStyle/>
          <a:p>
            <a:pPr algn="ctr"/>
            <a:r>
              <a:rPr lang="en-US" sz="1100" dirty="0"/>
              <a:t>Web Pods</a:t>
            </a:r>
          </a:p>
        </p:txBody>
      </p:sp>
      <p:sp>
        <p:nvSpPr>
          <p:cNvPr id="176" name="TextBox 175">
            <a:extLst>
              <a:ext uri="{FF2B5EF4-FFF2-40B4-BE49-F238E27FC236}">
                <a16:creationId xmlns:a16="http://schemas.microsoft.com/office/drawing/2014/main" id="{2B1EB175-3FA5-4598-B632-D6FAEE4E5E0D}"/>
              </a:ext>
            </a:extLst>
          </p:cNvPr>
          <p:cNvSpPr txBox="1"/>
          <p:nvPr/>
        </p:nvSpPr>
        <p:spPr>
          <a:xfrm>
            <a:off x="6950759" y="4497593"/>
            <a:ext cx="742121" cy="430887"/>
          </a:xfrm>
          <a:prstGeom prst="rect">
            <a:avLst/>
          </a:prstGeom>
          <a:noFill/>
        </p:spPr>
        <p:txBody>
          <a:bodyPr wrap="square">
            <a:spAutoFit/>
          </a:bodyPr>
          <a:lstStyle/>
          <a:p>
            <a:pPr algn="ctr"/>
            <a:r>
              <a:rPr lang="en-US" sz="1100" dirty="0"/>
              <a:t>Web Pods</a:t>
            </a:r>
          </a:p>
        </p:txBody>
      </p:sp>
      <p:sp>
        <p:nvSpPr>
          <p:cNvPr id="177" name="TextBox 176">
            <a:extLst>
              <a:ext uri="{FF2B5EF4-FFF2-40B4-BE49-F238E27FC236}">
                <a16:creationId xmlns:a16="http://schemas.microsoft.com/office/drawing/2014/main" id="{DB76439D-CFB5-4E38-96EC-B4E4AFDB11D0}"/>
              </a:ext>
            </a:extLst>
          </p:cNvPr>
          <p:cNvSpPr txBox="1"/>
          <p:nvPr/>
        </p:nvSpPr>
        <p:spPr>
          <a:xfrm>
            <a:off x="7957925" y="4497593"/>
            <a:ext cx="742121" cy="430887"/>
          </a:xfrm>
          <a:prstGeom prst="rect">
            <a:avLst/>
          </a:prstGeom>
          <a:noFill/>
        </p:spPr>
        <p:txBody>
          <a:bodyPr wrap="square">
            <a:spAutoFit/>
          </a:bodyPr>
          <a:lstStyle/>
          <a:p>
            <a:pPr algn="ctr"/>
            <a:r>
              <a:rPr lang="en-US" sz="1100" dirty="0"/>
              <a:t>Web Pods</a:t>
            </a:r>
          </a:p>
        </p:txBody>
      </p:sp>
      <p:sp>
        <p:nvSpPr>
          <p:cNvPr id="178" name="TextBox 177">
            <a:extLst>
              <a:ext uri="{FF2B5EF4-FFF2-40B4-BE49-F238E27FC236}">
                <a16:creationId xmlns:a16="http://schemas.microsoft.com/office/drawing/2014/main" id="{44E163A7-1ABC-4872-82BC-3C32612433F4}"/>
              </a:ext>
            </a:extLst>
          </p:cNvPr>
          <p:cNvSpPr txBox="1"/>
          <p:nvPr/>
        </p:nvSpPr>
        <p:spPr>
          <a:xfrm>
            <a:off x="8931963" y="2541272"/>
            <a:ext cx="1722783" cy="600164"/>
          </a:xfrm>
          <a:prstGeom prst="rect">
            <a:avLst/>
          </a:prstGeom>
          <a:noFill/>
        </p:spPr>
        <p:txBody>
          <a:bodyPr wrap="square">
            <a:spAutoFit/>
          </a:bodyPr>
          <a:lstStyle/>
          <a:p>
            <a:pPr algn="ctr"/>
            <a:r>
              <a:rPr lang="en-US" sz="1100" dirty="0"/>
              <a:t>MySQL ClusterIP Service </a:t>
            </a:r>
            <a:br>
              <a:rPr lang="en-US" sz="1100" dirty="0"/>
            </a:br>
            <a:r>
              <a:rPr lang="en-US" sz="1100" dirty="0"/>
              <a:t>IP+Port:3306</a:t>
            </a:r>
          </a:p>
        </p:txBody>
      </p:sp>
      <p:sp>
        <p:nvSpPr>
          <p:cNvPr id="179" name="TextBox 178">
            <a:extLst>
              <a:ext uri="{FF2B5EF4-FFF2-40B4-BE49-F238E27FC236}">
                <a16:creationId xmlns:a16="http://schemas.microsoft.com/office/drawing/2014/main" id="{A8ED03FE-CACE-4933-AAFD-AD379DB2BB9D}"/>
              </a:ext>
            </a:extLst>
          </p:cNvPr>
          <p:cNvSpPr txBox="1"/>
          <p:nvPr/>
        </p:nvSpPr>
        <p:spPr>
          <a:xfrm>
            <a:off x="8912093" y="3566019"/>
            <a:ext cx="1722783" cy="430887"/>
          </a:xfrm>
          <a:prstGeom prst="rect">
            <a:avLst/>
          </a:prstGeom>
          <a:noFill/>
        </p:spPr>
        <p:txBody>
          <a:bodyPr wrap="square">
            <a:spAutoFit/>
          </a:bodyPr>
          <a:lstStyle/>
          <a:p>
            <a:pPr algn="ctr"/>
            <a:r>
              <a:rPr lang="en-US" sz="1100" dirty="0"/>
              <a:t>MySQL Deployment Controller</a:t>
            </a:r>
          </a:p>
        </p:txBody>
      </p:sp>
      <p:sp>
        <p:nvSpPr>
          <p:cNvPr id="180" name="TextBox 179">
            <a:extLst>
              <a:ext uri="{FF2B5EF4-FFF2-40B4-BE49-F238E27FC236}">
                <a16:creationId xmlns:a16="http://schemas.microsoft.com/office/drawing/2014/main" id="{61534058-9D9F-46E5-9047-F35E773B29EA}"/>
              </a:ext>
            </a:extLst>
          </p:cNvPr>
          <p:cNvSpPr txBox="1"/>
          <p:nvPr/>
        </p:nvSpPr>
        <p:spPr>
          <a:xfrm>
            <a:off x="8912093" y="4514023"/>
            <a:ext cx="1722783" cy="430887"/>
          </a:xfrm>
          <a:prstGeom prst="rect">
            <a:avLst/>
          </a:prstGeom>
          <a:noFill/>
        </p:spPr>
        <p:txBody>
          <a:bodyPr wrap="square">
            <a:spAutoFit/>
          </a:bodyPr>
          <a:lstStyle/>
          <a:p>
            <a:pPr algn="ctr"/>
            <a:r>
              <a:rPr lang="en-US" sz="1100" dirty="0"/>
              <a:t>MySQL ReplicaSet Controller</a:t>
            </a:r>
          </a:p>
        </p:txBody>
      </p:sp>
      <p:sp>
        <p:nvSpPr>
          <p:cNvPr id="181" name="TextBox 180">
            <a:extLst>
              <a:ext uri="{FF2B5EF4-FFF2-40B4-BE49-F238E27FC236}">
                <a16:creationId xmlns:a16="http://schemas.microsoft.com/office/drawing/2014/main" id="{F9A387F2-EB40-42B9-8F97-3CC4741CEB62}"/>
              </a:ext>
            </a:extLst>
          </p:cNvPr>
          <p:cNvSpPr txBox="1"/>
          <p:nvPr/>
        </p:nvSpPr>
        <p:spPr>
          <a:xfrm>
            <a:off x="8931963" y="5577971"/>
            <a:ext cx="742121" cy="430887"/>
          </a:xfrm>
          <a:prstGeom prst="rect">
            <a:avLst/>
          </a:prstGeom>
          <a:noFill/>
        </p:spPr>
        <p:txBody>
          <a:bodyPr wrap="square">
            <a:spAutoFit/>
          </a:bodyPr>
          <a:lstStyle/>
          <a:p>
            <a:pPr algn="ctr"/>
            <a:r>
              <a:rPr lang="en-US" sz="1100" dirty="0"/>
              <a:t>Web Pods</a:t>
            </a:r>
          </a:p>
        </p:txBody>
      </p:sp>
      <p:sp>
        <p:nvSpPr>
          <p:cNvPr id="182" name="TextBox 181">
            <a:extLst>
              <a:ext uri="{FF2B5EF4-FFF2-40B4-BE49-F238E27FC236}">
                <a16:creationId xmlns:a16="http://schemas.microsoft.com/office/drawing/2014/main" id="{528C8B5E-0599-4D53-BDEA-15AAF039C9FC}"/>
              </a:ext>
            </a:extLst>
          </p:cNvPr>
          <p:cNvSpPr txBox="1"/>
          <p:nvPr/>
        </p:nvSpPr>
        <p:spPr>
          <a:xfrm>
            <a:off x="9912625" y="5577971"/>
            <a:ext cx="742121" cy="430887"/>
          </a:xfrm>
          <a:prstGeom prst="rect">
            <a:avLst/>
          </a:prstGeom>
          <a:noFill/>
        </p:spPr>
        <p:txBody>
          <a:bodyPr wrap="square">
            <a:spAutoFit/>
          </a:bodyPr>
          <a:lstStyle/>
          <a:p>
            <a:pPr algn="ctr"/>
            <a:r>
              <a:rPr lang="en-US" sz="1100" dirty="0"/>
              <a:t>Web Pods</a:t>
            </a:r>
          </a:p>
        </p:txBody>
      </p:sp>
      <p:cxnSp>
        <p:nvCxnSpPr>
          <p:cNvPr id="183" name="Straight Arrow Connector 182">
            <a:extLst>
              <a:ext uri="{FF2B5EF4-FFF2-40B4-BE49-F238E27FC236}">
                <a16:creationId xmlns:a16="http://schemas.microsoft.com/office/drawing/2014/main" id="{B4F5765A-B213-4D03-9104-88C15BC65200}"/>
              </a:ext>
            </a:extLst>
          </p:cNvPr>
          <p:cNvCxnSpPr>
            <a:cxnSpLocks/>
            <a:stCxn id="165" idx="3"/>
            <a:endCxn id="178" idx="1"/>
          </p:cNvCxnSpPr>
          <p:nvPr/>
        </p:nvCxnSpPr>
        <p:spPr>
          <a:xfrm>
            <a:off x="3260028" y="2826429"/>
            <a:ext cx="5671935" cy="149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C6CF360-0538-4206-AB77-96E946ED29A4}"/>
              </a:ext>
            </a:extLst>
          </p:cNvPr>
          <p:cNvSpPr txBox="1"/>
          <p:nvPr/>
        </p:nvSpPr>
        <p:spPr>
          <a:xfrm>
            <a:off x="5025884" y="945892"/>
            <a:ext cx="2140230" cy="338554"/>
          </a:xfrm>
          <a:prstGeom prst="rect">
            <a:avLst/>
          </a:prstGeom>
          <a:noFill/>
        </p:spPr>
        <p:txBody>
          <a:bodyPr wrap="square">
            <a:spAutoFit/>
          </a:bodyPr>
          <a:lstStyle/>
          <a:p>
            <a:pPr algn="ctr"/>
            <a:r>
              <a:rPr lang="en-US" sz="1600" dirty="0"/>
              <a:t>Kubernetes Cluster</a:t>
            </a:r>
          </a:p>
        </p:txBody>
      </p:sp>
      <p:sp>
        <p:nvSpPr>
          <p:cNvPr id="185" name="TextBox 184">
            <a:extLst>
              <a:ext uri="{FF2B5EF4-FFF2-40B4-BE49-F238E27FC236}">
                <a16:creationId xmlns:a16="http://schemas.microsoft.com/office/drawing/2014/main" id="{CEAD9E9E-B346-4B66-B9CE-AB83F3A016EE}"/>
              </a:ext>
            </a:extLst>
          </p:cNvPr>
          <p:cNvSpPr txBox="1"/>
          <p:nvPr/>
        </p:nvSpPr>
        <p:spPr>
          <a:xfrm>
            <a:off x="3405806" y="2439104"/>
            <a:ext cx="5380386" cy="338554"/>
          </a:xfrm>
          <a:prstGeom prst="rect">
            <a:avLst/>
          </a:prstGeom>
          <a:noFill/>
        </p:spPr>
        <p:txBody>
          <a:bodyPr wrap="square">
            <a:spAutoFit/>
          </a:bodyPr>
          <a:lstStyle/>
          <a:p>
            <a:pPr algn="ctr"/>
            <a:r>
              <a:rPr lang="en-US" sz="1600" dirty="0"/>
              <a:t>Internal Communication Via ClusterIP Service</a:t>
            </a:r>
          </a:p>
        </p:txBody>
      </p:sp>
      <p:cxnSp>
        <p:nvCxnSpPr>
          <p:cNvPr id="186" name="Straight Arrow Connector 185">
            <a:extLst>
              <a:ext uri="{FF2B5EF4-FFF2-40B4-BE49-F238E27FC236}">
                <a16:creationId xmlns:a16="http://schemas.microsoft.com/office/drawing/2014/main" id="{1D043817-C3C8-4A19-BF3B-E28F6600A189}"/>
              </a:ext>
            </a:extLst>
          </p:cNvPr>
          <p:cNvCxnSpPr>
            <a:cxnSpLocks/>
          </p:cNvCxnSpPr>
          <p:nvPr/>
        </p:nvCxnSpPr>
        <p:spPr>
          <a:xfrm flipV="1">
            <a:off x="4406349" y="5395343"/>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6652F7E-B53E-4524-8E4D-CC188A80D37E}"/>
              </a:ext>
            </a:extLst>
          </p:cNvPr>
          <p:cNvSpPr txBox="1"/>
          <p:nvPr/>
        </p:nvSpPr>
        <p:spPr>
          <a:xfrm>
            <a:off x="3342853" y="5644245"/>
            <a:ext cx="2140230" cy="430887"/>
          </a:xfrm>
          <a:prstGeom prst="rect">
            <a:avLst/>
          </a:prstGeom>
          <a:noFill/>
        </p:spPr>
        <p:txBody>
          <a:bodyPr wrap="square">
            <a:spAutoFit/>
          </a:bodyPr>
          <a:lstStyle/>
          <a:p>
            <a:pPr algn="ctr"/>
            <a:r>
              <a:rPr lang="en-US" sz="1100" dirty="0"/>
              <a:t>Remaining MySQL Pods Inside Node#1</a:t>
            </a:r>
          </a:p>
        </p:txBody>
      </p:sp>
      <p:cxnSp>
        <p:nvCxnSpPr>
          <p:cNvPr id="191" name="Straight Arrow Connector 190">
            <a:extLst>
              <a:ext uri="{FF2B5EF4-FFF2-40B4-BE49-F238E27FC236}">
                <a16:creationId xmlns:a16="http://schemas.microsoft.com/office/drawing/2014/main" id="{851B0B63-8844-4A18-8E27-80D73898B9F4}"/>
              </a:ext>
            </a:extLst>
          </p:cNvPr>
          <p:cNvCxnSpPr>
            <a:cxnSpLocks/>
          </p:cNvCxnSpPr>
          <p:nvPr/>
        </p:nvCxnSpPr>
        <p:spPr>
          <a:xfrm flipV="1">
            <a:off x="7808837" y="5336631"/>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1B9B483B-C33A-4F10-BBA3-51BD313F3203}"/>
              </a:ext>
            </a:extLst>
          </p:cNvPr>
          <p:cNvSpPr txBox="1"/>
          <p:nvPr/>
        </p:nvSpPr>
        <p:spPr>
          <a:xfrm>
            <a:off x="6768543" y="5632699"/>
            <a:ext cx="2140230" cy="430887"/>
          </a:xfrm>
          <a:prstGeom prst="rect">
            <a:avLst/>
          </a:prstGeom>
          <a:noFill/>
        </p:spPr>
        <p:txBody>
          <a:bodyPr wrap="square">
            <a:spAutoFit/>
          </a:bodyPr>
          <a:lstStyle/>
          <a:p>
            <a:pPr algn="ctr"/>
            <a:r>
              <a:rPr lang="en-US" sz="1100" dirty="0"/>
              <a:t>Remaining Web Pods </a:t>
            </a:r>
            <a:br>
              <a:rPr lang="en-US" sz="1100" dirty="0"/>
            </a:br>
            <a:r>
              <a:rPr lang="en-US" sz="1100" dirty="0"/>
              <a:t>Inside Node#2</a:t>
            </a:r>
          </a:p>
        </p:txBody>
      </p:sp>
      <p:sp>
        <p:nvSpPr>
          <p:cNvPr id="193" name="TextBox 192">
            <a:extLst>
              <a:ext uri="{FF2B5EF4-FFF2-40B4-BE49-F238E27FC236}">
                <a16:creationId xmlns:a16="http://schemas.microsoft.com/office/drawing/2014/main" id="{ACB97E42-EC9C-4AA2-8244-D1B21F583B3A}"/>
              </a:ext>
            </a:extLst>
          </p:cNvPr>
          <p:cNvSpPr txBox="1"/>
          <p:nvPr/>
        </p:nvSpPr>
        <p:spPr>
          <a:xfrm>
            <a:off x="159022" y="4156257"/>
            <a:ext cx="1152930" cy="1446550"/>
          </a:xfrm>
          <a:prstGeom prst="rect">
            <a:avLst/>
          </a:prstGeom>
          <a:noFill/>
        </p:spPr>
        <p:txBody>
          <a:bodyPr wrap="square">
            <a:spAutoFit/>
          </a:bodyPr>
          <a:lstStyle/>
          <a:p>
            <a:pPr algn="ctr"/>
            <a:r>
              <a:rPr lang="en-US" sz="1100" dirty="0"/>
              <a:t>ReplicaSet Also Balances The Load Between Multiple Pods Of Same + Different Nodes.</a:t>
            </a:r>
          </a:p>
        </p:txBody>
      </p:sp>
      <p:sp>
        <p:nvSpPr>
          <p:cNvPr id="194" name="TextBox 193">
            <a:extLst>
              <a:ext uri="{FF2B5EF4-FFF2-40B4-BE49-F238E27FC236}">
                <a16:creationId xmlns:a16="http://schemas.microsoft.com/office/drawing/2014/main" id="{65493492-F881-4B4A-A669-CD9FA51A679B}"/>
              </a:ext>
            </a:extLst>
          </p:cNvPr>
          <p:cNvSpPr txBox="1"/>
          <p:nvPr/>
        </p:nvSpPr>
        <p:spPr>
          <a:xfrm>
            <a:off x="10886656" y="4156256"/>
            <a:ext cx="1152930" cy="1615827"/>
          </a:xfrm>
          <a:prstGeom prst="rect">
            <a:avLst/>
          </a:prstGeom>
          <a:noFill/>
        </p:spPr>
        <p:txBody>
          <a:bodyPr wrap="square">
            <a:spAutoFit/>
          </a:bodyPr>
          <a:lstStyle/>
          <a:p>
            <a:pPr algn="ctr"/>
            <a:r>
              <a:rPr lang="en-US" sz="1100" dirty="0"/>
              <a:t>ReplicaSet Also Balances The Load Between Multiple Pods Of Same + Different Nodes.</a:t>
            </a:r>
          </a:p>
          <a:p>
            <a:pPr algn="ctr"/>
            <a:endParaRPr lang="en-US" sz="1100" dirty="0"/>
          </a:p>
        </p:txBody>
      </p:sp>
      <p:cxnSp>
        <p:nvCxnSpPr>
          <p:cNvPr id="197" name="Straight Arrow Connector 196">
            <a:extLst>
              <a:ext uri="{FF2B5EF4-FFF2-40B4-BE49-F238E27FC236}">
                <a16:creationId xmlns:a16="http://schemas.microsoft.com/office/drawing/2014/main" id="{36DF134F-E5E2-4C53-A1B0-0EFD6AC06859}"/>
              </a:ext>
            </a:extLst>
          </p:cNvPr>
          <p:cNvCxnSpPr>
            <a:cxnSpLocks/>
            <a:endCxn id="167" idx="1"/>
          </p:cNvCxnSpPr>
          <p:nvPr/>
        </p:nvCxnSpPr>
        <p:spPr>
          <a:xfrm flipV="1">
            <a:off x="1325199" y="4710338"/>
            <a:ext cx="238547" cy="760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FD5F4AB-FDF1-471E-8E90-4E2D0C2A9DD0}"/>
              </a:ext>
            </a:extLst>
          </p:cNvPr>
          <p:cNvCxnSpPr>
            <a:cxnSpLocks/>
            <a:endCxn id="180" idx="3"/>
          </p:cNvCxnSpPr>
          <p:nvPr/>
        </p:nvCxnSpPr>
        <p:spPr>
          <a:xfrm flipH="1">
            <a:off x="10634876" y="4717946"/>
            <a:ext cx="228596" cy="1152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D50AF3C-537D-457C-84FE-B3053210DC36}"/>
              </a:ext>
            </a:extLst>
          </p:cNvPr>
          <p:cNvSpPr/>
          <p:nvPr/>
        </p:nvSpPr>
        <p:spPr>
          <a:xfrm>
            <a:off x="2544414" y="1485123"/>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F43861D-106F-4407-87D7-5BDECAA173E1}"/>
              </a:ext>
            </a:extLst>
          </p:cNvPr>
          <p:cNvSpPr/>
          <p:nvPr/>
        </p:nvSpPr>
        <p:spPr>
          <a:xfrm>
            <a:off x="7957925" y="147597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8651892-4AC1-4AA6-8CE6-839C1A7C75A4}"/>
              </a:ext>
            </a:extLst>
          </p:cNvPr>
          <p:cNvSpPr txBox="1"/>
          <p:nvPr/>
        </p:nvSpPr>
        <p:spPr>
          <a:xfrm>
            <a:off x="2584164" y="1611278"/>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76" name="Straight Arrow Connector 75">
            <a:extLst>
              <a:ext uri="{FF2B5EF4-FFF2-40B4-BE49-F238E27FC236}">
                <a16:creationId xmlns:a16="http://schemas.microsoft.com/office/drawing/2014/main" id="{82217198-FBFA-4410-A278-D6632E20AC44}"/>
              </a:ext>
            </a:extLst>
          </p:cNvPr>
          <p:cNvCxnSpPr>
            <a:cxnSpLocks/>
            <a:endCxn id="159" idx="0"/>
          </p:cNvCxnSpPr>
          <p:nvPr/>
        </p:nvCxnSpPr>
        <p:spPr>
          <a:xfrm flipH="1">
            <a:off x="2398638" y="2018251"/>
            <a:ext cx="1557127" cy="453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012123A-4E38-4F24-B52B-5C7D925BA45D}"/>
              </a:ext>
            </a:extLst>
          </p:cNvPr>
          <p:cNvSpPr txBox="1"/>
          <p:nvPr/>
        </p:nvSpPr>
        <p:spPr>
          <a:xfrm>
            <a:off x="7957925" y="1606779"/>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80" name="Straight Arrow Connector 79">
            <a:extLst>
              <a:ext uri="{FF2B5EF4-FFF2-40B4-BE49-F238E27FC236}">
                <a16:creationId xmlns:a16="http://schemas.microsoft.com/office/drawing/2014/main" id="{56ABBDEB-ADB0-449A-867F-9B088E90CC98}"/>
              </a:ext>
            </a:extLst>
          </p:cNvPr>
          <p:cNvCxnSpPr>
            <a:cxnSpLocks/>
            <a:endCxn id="159" idx="0"/>
          </p:cNvCxnSpPr>
          <p:nvPr/>
        </p:nvCxnSpPr>
        <p:spPr>
          <a:xfrm flipH="1">
            <a:off x="2398638" y="1996621"/>
            <a:ext cx="6997148" cy="475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6E2B292-59FF-4C9B-9145-C1F1EE790CA5}"/>
              </a:ext>
            </a:extLst>
          </p:cNvPr>
          <p:cNvSpPr txBox="1"/>
          <p:nvPr/>
        </p:nvSpPr>
        <p:spPr>
          <a:xfrm>
            <a:off x="9647586" y="1562062"/>
            <a:ext cx="1364971" cy="400110"/>
          </a:xfrm>
          <a:prstGeom prst="rect">
            <a:avLst/>
          </a:prstGeom>
          <a:noFill/>
        </p:spPr>
        <p:txBody>
          <a:bodyPr wrap="square">
            <a:spAutoFit/>
          </a:bodyPr>
          <a:lstStyle/>
          <a:p>
            <a:pPr algn="ctr"/>
            <a:r>
              <a:rPr lang="en-US" sz="2000" b="1" dirty="0"/>
              <a:t>………</a:t>
            </a:r>
            <a:endParaRPr lang="en-US" sz="1100" b="1" dirty="0"/>
          </a:p>
        </p:txBody>
      </p:sp>
      <p:sp>
        <p:nvSpPr>
          <p:cNvPr id="83" name="TextBox 82">
            <a:extLst>
              <a:ext uri="{FF2B5EF4-FFF2-40B4-BE49-F238E27FC236}">
                <a16:creationId xmlns:a16="http://schemas.microsoft.com/office/drawing/2014/main" id="{623ED2E8-6781-4076-AA57-AE6A58E332AB}"/>
              </a:ext>
            </a:extLst>
          </p:cNvPr>
          <p:cNvSpPr txBox="1"/>
          <p:nvPr/>
        </p:nvSpPr>
        <p:spPr>
          <a:xfrm>
            <a:off x="10886656" y="765252"/>
            <a:ext cx="1152930" cy="2800767"/>
          </a:xfrm>
          <a:prstGeom prst="rect">
            <a:avLst/>
          </a:prstGeom>
          <a:noFill/>
        </p:spPr>
        <p:txBody>
          <a:bodyPr wrap="square">
            <a:spAutoFit/>
          </a:bodyPr>
          <a:lstStyle/>
          <a:p>
            <a:pPr algn="ctr"/>
            <a:r>
              <a:rPr lang="en-US" sz="1100" dirty="0"/>
              <a:t>Similarly, all other nodes of the cluster will expose the same random port of range </a:t>
            </a:r>
            <a:r>
              <a:rPr lang="en-US" sz="1100" b="0" i="0" dirty="0">
                <a:solidFill>
                  <a:srgbClr val="202124"/>
                </a:solidFill>
                <a:effectLst/>
                <a:latin typeface="Google Sans"/>
              </a:rPr>
              <a:t>30000-32768 with a service port for e.g. </a:t>
            </a:r>
            <a:r>
              <a:rPr lang="en-US" sz="1100" b="1" dirty="0">
                <a:solidFill>
                  <a:srgbClr val="202124"/>
                </a:solidFill>
                <a:latin typeface="Google Sans"/>
              </a:rPr>
              <a:t>NodeIP:</a:t>
            </a:r>
            <a:r>
              <a:rPr lang="en-US" sz="1100" b="1" i="0" dirty="0">
                <a:solidFill>
                  <a:srgbClr val="202124"/>
                </a:solidFill>
                <a:effectLst/>
                <a:latin typeface="Google Sans"/>
              </a:rPr>
              <a:t>34524-&gt;8080 </a:t>
            </a:r>
            <a:r>
              <a:rPr lang="en-US" sz="1100" b="0" i="0" dirty="0">
                <a:solidFill>
                  <a:srgbClr val="202124"/>
                </a:solidFill>
                <a:effectLst/>
                <a:latin typeface="Google Sans"/>
              </a:rPr>
              <a:t>and communicate with the web clusterIP service located at node#1</a:t>
            </a:r>
            <a:endParaRPr lang="en-US" sz="1100" dirty="0"/>
          </a:p>
        </p:txBody>
      </p:sp>
      <p:sp>
        <p:nvSpPr>
          <p:cNvPr id="81" name="Rectangle 80">
            <a:extLst>
              <a:ext uri="{FF2B5EF4-FFF2-40B4-BE49-F238E27FC236}">
                <a16:creationId xmlns:a16="http://schemas.microsoft.com/office/drawing/2014/main" id="{9BB2E846-AAA6-4EC8-B122-750EF7BF29EE}"/>
              </a:ext>
            </a:extLst>
          </p:cNvPr>
          <p:cNvSpPr/>
          <p:nvPr/>
        </p:nvSpPr>
        <p:spPr>
          <a:xfrm>
            <a:off x="5337303" y="90916"/>
            <a:ext cx="1517384" cy="568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0379CD11-9A74-42E3-905C-CD5DA7457141}"/>
              </a:ext>
            </a:extLst>
          </p:cNvPr>
          <p:cNvSpPr txBox="1"/>
          <p:nvPr/>
        </p:nvSpPr>
        <p:spPr>
          <a:xfrm>
            <a:off x="5375400" y="161345"/>
            <a:ext cx="1441190" cy="430887"/>
          </a:xfrm>
          <a:prstGeom prst="rect">
            <a:avLst/>
          </a:prstGeom>
          <a:noFill/>
        </p:spPr>
        <p:txBody>
          <a:bodyPr wrap="square">
            <a:spAutoFit/>
          </a:bodyPr>
          <a:lstStyle/>
          <a:p>
            <a:pPr algn="ctr"/>
            <a:r>
              <a:rPr lang="en-US" sz="1100" dirty="0"/>
              <a:t>Cloud Load Balancer Service</a:t>
            </a:r>
          </a:p>
        </p:txBody>
      </p:sp>
      <p:cxnSp>
        <p:nvCxnSpPr>
          <p:cNvPr id="85" name="Straight Arrow Connector 84">
            <a:extLst>
              <a:ext uri="{FF2B5EF4-FFF2-40B4-BE49-F238E27FC236}">
                <a16:creationId xmlns:a16="http://schemas.microsoft.com/office/drawing/2014/main" id="{7433C24F-5F1D-4F18-BEC2-68A7E6D48CBD}"/>
              </a:ext>
            </a:extLst>
          </p:cNvPr>
          <p:cNvCxnSpPr>
            <a:cxnSpLocks/>
            <a:stCxn id="81" idx="2"/>
            <a:endCxn id="73" idx="0"/>
          </p:cNvCxnSpPr>
          <p:nvPr/>
        </p:nvCxnSpPr>
        <p:spPr>
          <a:xfrm flipH="1">
            <a:off x="3405806" y="659385"/>
            <a:ext cx="2690189" cy="825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C46ED77-ACC6-458F-92AC-FCC51EB02832}"/>
              </a:ext>
            </a:extLst>
          </p:cNvPr>
          <p:cNvCxnSpPr>
            <a:cxnSpLocks/>
            <a:stCxn id="81" idx="2"/>
            <a:endCxn id="74" idx="0"/>
          </p:cNvCxnSpPr>
          <p:nvPr/>
        </p:nvCxnSpPr>
        <p:spPr>
          <a:xfrm>
            <a:off x="6095995" y="659385"/>
            <a:ext cx="2723322" cy="8165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131A8CB-109D-4C58-A570-040094C25545}"/>
              </a:ext>
            </a:extLst>
          </p:cNvPr>
          <p:cNvSpPr/>
          <p:nvPr/>
        </p:nvSpPr>
        <p:spPr>
          <a:xfrm>
            <a:off x="1325199" y="119269"/>
            <a:ext cx="1789036" cy="542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57AE0120-F423-48EB-AC65-4FAC76C35B5B}"/>
              </a:ext>
            </a:extLst>
          </p:cNvPr>
          <p:cNvCxnSpPr>
            <a:cxnSpLocks/>
            <a:stCxn id="87" idx="3"/>
            <a:endCxn id="81" idx="1"/>
          </p:cNvCxnSpPr>
          <p:nvPr/>
        </p:nvCxnSpPr>
        <p:spPr>
          <a:xfrm flipV="1">
            <a:off x="3114235" y="375151"/>
            <a:ext cx="2223068" cy="15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0E80143-C3ED-450D-909A-50B9777EA3E2}"/>
              </a:ext>
            </a:extLst>
          </p:cNvPr>
          <p:cNvSpPr txBox="1"/>
          <p:nvPr/>
        </p:nvSpPr>
        <p:spPr>
          <a:xfrm>
            <a:off x="1391452" y="279624"/>
            <a:ext cx="1722783" cy="261610"/>
          </a:xfrm>
          <a:prstGeom prst="rect">
            <a:avLst/>
          </a:prstGeom>
          <a:noFill/>
        </p:spPr>
        <p:txBody>
          <a:bodyPr wrap="square">
            <a:spAutoFit/>
          </a:bodyPr>
          <a:lstStyle/>
          <a:p>
            <a:pPr algn="ctr"/>
            <a:r>
              <a:rPr lang="en-US" sz="1100" dirty="0"/>
              <a:t>Internet Requests</a:t>
            </a:r>
          </a:p>
        </p:txBody>
      </p:sp>
    </p:spTree>
    <p:extLst>
      <p:ext uri="{BB962C8B-B14F-4D97-AF65-F5344CB8AC3E}">
        <p14:creationId xmlns:p14="http://schemas.microsoft.com/office/powerpoint/2010/main" val="1600861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306BD8-9C83-4415-AC95-629AC257DAB3}"/>
              </a:ext>
            </a:extLst>
          </p:cNvPr>
          <p:cNvPicPr>
            <a:picLocks noChangeAspect="1"/>
          </p:cNvPicPr>
          <p:nvPr/>
        </p:nvPicPr>
        <p:blipFill>
          <a:blip r:embed="rId2"/>
          <a:stretch>
            <a:fillRect/>
          </a:stretch>
        </p:blipFill>
        <p:spPr>
          <a:xfrm>
            <a:off x="2809461" y="465979"/>
            <a:ext cx="6573078" cy="5926041"/>
          </a:xfrm>
          <a:prstGeom prst="rect">
            <a:avLst/>
          </a:prstGeom>
        </p:spPr>
      </p:pic>
    </p:spTree>
    <p:extLst>
      <p:ext uri="{BB962C8B-B14F-4D97-AF65-F5344CB8AC3E}">
        <p14:creationId xmlns:p14="http://schemas.microsoft.com/office/powerpoint/2010/main" val="293421830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FF1617-CE70-4025-A243-AB4EE130090C}"/>
              </a:ext>
            </a:extLst>
          </p:cNvPr>
          <p:cNvPicPr>
            <a:picLocks noChangeAspect="1"/>
          </p:cNvPicPr>
          <p:nvPr/>
        </p:nvPicPr>
        <p:blipFill>
          <a:blip r:embed="rId2"/>
          <a:stretch>
            <a:fillRect/>
          </a:stretch>
        </p:blipFill>
        <p:spPr>
          <a:xfrm>
            <a:off x="0" y="22279"/>
            <a:ext cx="12192000" cy="6813442"/>
          </a:xfrm>
          <a:prstGeom prst="rect">
            <a:avLst/>
          </a:prstGeom>
        </p:spPr>
      </p:pic>
    </p:spTree>
    <p:extLst>
      <p:ext uri="{BB962C8B-B14F-4D97-AF65-F5344CB8AC3E}">
        <p14:creationId xmlns:p14="http://schemas.microsoft.com/office/powerpoint/2010/main" val="244588449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02973-4C2D-4B25-B83D-8F0104AEE1CC}"/>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42284355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50B76-2C32-4FC3-9A5B-E6F1433E663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8686794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5C41A7-06A4-40A6-8134-87918DC60AF8}"/>
              </a:ext>
            </a:extLst>
          </p:cNvPr>
          <p:cNvPicPr>
            <a:picLocks noChangeAspect="1"/>
          </p:cNvPicPr>
          <p:nvPr/>
        </p:nvPicPr>
        <p:blipFill>
          <a:blip r:embed="rId2"/>
          <a:stretch>
            <a:fillRect/>
          </a:stretch>
        </p:blipFill>
        <p:spPr>
          <a:xfrm>
            <a:off x="0" y="0"/>
            <a:ext cx="12194049" cy="6857999"/>
          </a:xfrm>
          <a:prstGeom prst="rect">
            <a:avLst/>
          </a:prstGeom>
        </p:spPr>
      </p:pic>
    </p:spTree>
    <p:extLst>
      <p:ext uri="{BB962C8B-B14F-4D97-AF65-F5344CB8AC3E}">
        <p14:creationId xmlns:p14="http://schemas.microsoft.com/office/powerpoint/2010/main" val="393505098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E2E1-C43D-4548-B8C9-8C250E4BC447}"/>
              </a:ext>
            </a:extLst>
          </p:cNvPr>
          <p:cNvSpPr>
            <a:spLocks noGrp="1"/>
          </p:cNvSpPr>
          <p:nvPr>
            <p:ph type="title"/>
          </p:nvPr>
        </p:nvSpPr>
        <p:spPr/>
        <p:txBody>
          <a:bodyPr/>
          <a:lstStyle/>
          <a:p>
            <a:r>
              <a:rPr lang="en-US" dirty="0"/>
              <a:t>Metal-</a:t>
            </a:r>
            <a:r>
              <a:rPr lang="en-US" dirty="0" err="1"/>
              <a:t>lb</a:t>
            </a:r>
            <a:r>
              <a:rPr lang="en-US" dirty="0"/>
              <a:t> setup for on-premises</a:t>
            </a:r>
          </a:p>
        </p:txBody>
      </p:sp>
      <p:sp>
        <p:nvSpPr>
          <p:cNvPr id="3" name="Content Placeholder 2">
            <a:extLst>
              <a:ext uri="{FF2B5EF4-FFF2-40B4-BE49-F238E27FC236}">
                <a16:creationId xmlns:a16="http://schemas.microsoft.com/office/drawing/2014/main" id="{A7248AF6-5A1A-4991-86FB-157BCB4E7236}"/>
              </a:ext>
            </a:extLst>
          </p:cNvPr>
          <p:cNvSpPr>
            <a:spLocks noGrp="1"/>
          </p:cNvSpPr>
          <p:nvPr>
            <p:ph idx="1"/>
          </p:nvPr>
        </p:nvSpPr>
        <p:spPr/>
        <p:txBody>
          <a:bodyPr/>
          <a:lstStyle/>
          <a:p>
            <a:r>
              <a:rPr lang="en-US" b="0" i="0" dirty="0">
                <a:effectLst/>
                <a:latin typeface="Consolas" panose="020B0609020204030204" pitchFamily="49" charset="0"/>
              </a:rPr>
              <a:t>kubectl apply –f </a:t>
            </a:r>
            <a:r>
              <a:rPr lang="en-US" b="0" i="0" dirty="0">
                <a:effectLst/>
                <a:latin typeface="Consolas" panose="020B0609020204030204" pitchFamily="49" charset="0"/>
                <a:hlinkClick r:id="rId2"/>
              </a:rPr>
              <a:t>https://raw.githubusercontent.com/metallb/metallb/v0.10.2/manifests/namespace.yaml</a:t>
            </a:r>
            <a:endParaRPr lang="en-US" b="0" i="0" dirty="0">
              <a:effectLst/>
              <a:latin typeface="Consolas" panose="020B0609020204030204" pitchFamily="49" charset="0"/>
            </a:endParaRPr>
          </a:p>
          <a:p>
            <a:r>
              <a:rPr lang="en-US" b="0" i="0" dirty="0">
                <a:effectLst/>
                <a:latin typeface="Consolas" panose="020B0609020204030204" pitchFamily="49" charset="0"/>
              </a:rPr>
              <a:t>kubectl apply -f </a:t>
            </a:r>
            <a:r>
              <a:rPr lang="en-US" b="0" i="0" dirty="0">
                <a:effectLst/>
                <a:latin typeface="Consolas" panose="020B0609020204030204" pitchFamily="49" charset="0"/>
                <a:hlinkClick r:id="rId3"/>
              </a:rPr>
              <a:t>https://raw.githubusercontent.com/metallb/metallb/v0.10.2/manifests/metallb.yaml</a:t>
            </a:r>
            <a:endParaRPr lang="en-US" b="0" i="0" dirty="0">
              <a:effectLst/>
              <a:latin typeface="Consolas" panose="020B0609020204030204" pitchFamily="49" charset="0"/>
            </a:endParaRPr>
          </a:p>
          <a:p>
            <a:r>
              <a:rPr lang="en-US" dirty="0">
                <a:latin typeface="Consolas" panose="020B0609020204030204" pitchFamily="49" charset="0"/>
              </a:rPr>
              <a:t>Kubectl apply –f metal-lb.yaml </a:t>
            </a:r>
            <a:br>
              <a:rPr lang="en-US" dirty="0">
                <a:latin typeface="Consolas" panose="020B0609020204030204" pitchFamily="49" charset="0"/>
              </a:rPr>
            </a:br>
            <a:endParaRPr lang="en-US" dirty="0">
              <a:latin typeface="Consolas" panose="020B0609020204030204" pitchFamily="49" charset="0"/>
            </a:endParaRPr>
          </a:p>
          <a:p>
            <a:endParaRPr lang="en-US" b="0" i="0" dirty="0">
              <a:effectLst/>
              <a:latin typeface="Consolas" panose="020B0609020204030204" pitchFamily="49" charset="0"/>
            </a:endParaRPr>
          </a:p>
          <a:p>
            <a:endParaRPr lang="en-US" dirty="0"/>
          </a:p>
        </p:txBody>
      </p:sp>
    </p:spTree>
    <p:extLst>
      <p:ext uri="{BB962C8B-B14F-4D97-AF65-F5344CB8AC3E}">
        <p14:creationId xmlns:p14="http://schemas.microsoft.com/office/powerpoint/2010/main" val="6529370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965B0B-7413-41F1-B746-D2C15DF79C73}"/>
              </a:ext>
            </a:extLst>
          </p:cNvPr>
          <p:cNvPicPr>
            <a:picLocks noChangeAspect="1"/>
          </p:cNvPicPr>
          <p:nvPr/>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A6546CB5-887C-462C-AF38-C4F14D3C8EBC}"/>
              </a:ext>
            </a:extLst>
          </p:cNvPr>
          <p:cNvSpPr txBox="1"/>
          <p:nvPr/>
        </p:nvSpPr>
        <p:spPr>
          <a:xfrm>
            <a:off x="5027953" y="3429000"/>
            <a:ext cx="2136093" cy="830997"/>
          </a:xfrm>
          <a:prstGeom prst="rect">
            <a:avLst/>
          </a:prstGeom>
          <a:noFill/>
        </p:spPr>
        <p:txBody>
          <a:bodyPr wrap="square">
            <a:spAutoFit/>
          </a:bodyPr>
          <a:lstStyle/>
          <a:p>
            <a:r>
              <a:rPr lang="en-US" sz="1600" dirty="0">
                <a:solidFill>
                  <a:schemeClr val="bg1"/>
                </a:solidFill>
              </a:rPr>
              <a:t>Metal-LB services external IP pool range.</a:t>
            </a:r>
          </a:p>
        </p:txBody>
      </p:sp>
      <p:cxnSp>
        <p:nvCxnSpPr>
          <p:cNvPr id="13" name="Straight Arrow Connector 12">
            <a:extLst>
              <a:ext uri="{FF2B5EF4-FFF2-40B4-BE49-F238E27FC236}">
                <a16:creationId xmlns:a16="http://schemas.microsoft.com/office/drawing/2014/main" id="{5776B57D-A077-46C6-B381-8EFEC0CF922A}"/>
              </a:ext>
            </a:extLst>
          </p:cNvPr>
          <p:cNvCxnSpPr/>
          <p:nvPr/>
        </p:nvCxnSpPr>
        <p:spPr>
          <a:xfrm flipH="1" flipV="1">
            <a:off x="2676939" y="2438400"/>
            <a:ext cx="2213113"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9641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90FB5-08AB-4C7E-9ABF-E279102A4638}"/>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E040CA5B-EB80-4CCB-B3E4-13795E8EA4E1}"/>
              </a:ext>
            </a:extLst>
          </p:cNvPr>
          <p:cNvSpPr txBox="1"/>
          <p:nvPr/>
        </p:nvSpPr>
        <p:spPr>
          <a:xfrm>
            <a:off x="7877171" y="1268896"/>
            <a:ext cx="2896847" cy="830997"/>
          </a:xfrm>
          <a:prstGeom prst="rect">
            <a:avLst/>
          </a:prstGeom>
          <a:noFill/>
        </p:spPr>
        <p:txBody>
          <a:bodyPr wrap="square">
            <a:spAutoFit/>
          </a:bodyPr>
          <a:lstStyle/>
          <a:p>
            <a:r>
              <a:rPr lang="en-US" sz="1600" dirty="0">
                <a:solidFill>
                  <a:schemeClr val="bg1"/>
                </a:solidFill>
              </a:rPr>
              <a:t>Test pod in the same cluster to check deployment load balancer service</a:t>
            </a:r>
          </a:p>
        </p:txBody>
      </p:sp>
      <p:cxnSp>
        <p:nvCxnSpPr>
          <p:cNvPr id="6" name="Straight Arrow Connector 5">
            <a:extLst>
              <a:ext uri="{FF2B5EF4-FFF2-40B4-BE49-F238E27FC236}">
                <a16:creationId xmlns:a16="http://schemas.microsoft.com/office/drawing/2014/main" id="{0EECE34C-7FD1-46C3-AF86-5B1D9607C2CC}"/>
              </a:ext>
            </a:extLst>
          </p:cNvPr>
          <p:cNvCxnSpPr/>
          <p:nvPr/>
        </p:nvCxnSpPr>
        <p:spPr>
          <a:xfrm flipH="1">
            <a:off x="5605670" y="1683026"/>
            <a:ext cx="2239617" cy="120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58639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081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27827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600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B611-6A5E-4031-A2B9-B7DD12071100}"/>
              </a:ext>
            </a:extLst>
          </p:cNvPr>
          <p:cNvSpPr>
            <a:spLocks noGrp="1"/>
          </p:cNvSpPr>
          <p:nvPr>
            <p:ph type="title"/>
          </p:nvPr>
        </p:nvSpPr>
        <p:spPr/>
        <p:txBody>
          <a:bodyPr/>
          <a:lstStyle/>
          <a:p>
            <a:r>
              <a:rPr lang="en-US" dirty="0"/>
              <a:t>Kubernetes main components</a:t>
            </a:r>
          </a:p>
        </p:txBody>
      </p:sp>
      <p:sp>
        <p:nvSpPr>
          <p:cNvPr id="3" name="Content Placeholder 2">
            <a:extLst>
              <a:ext uri="{FF2B5EF4-FFF2-40B4-BE49-F238E27FC236}">
                <a16:creationId xmlns:a16="http://schemas.microsoft.com/office/drawing/2014/main" id="{9F718144-1EB4-4588-ABEC-27F3870481E8}"/>
              </a:ext>
            </a:extLst>
          </p:cNvPr>
          <p:cNvSpPr>
            <a:spLocks noGrp="1"/>
          </p:cNvSpPr>
          <p:nvPr>
            <p:ph idx="1"/>
          </p:nvPr>
        </p:nvSpPr>
        <p:spPr/>
        <p:txBody>
          <a:bodyPr>
            <a:normAutofit fontScale="92500" lnSpcReduction="20000"/>
          </a:bodyPr>
          <a:lstStyle/>
          <a:p>
            <a:r>
              <a:rPr lang="en-US" dirty="0"/>
              <a:t>There are 5 main internal components in kubernetes. 3 components works at master nodes (control plane nodes) and 2 components works at worker nodes.</a:t>
            </a:r>
          </a:p>
          <a:p>
            <a:r>
              <a:rPr lang="en-US" dirty="0"/>
              <a:t>Components at master nodes (control plane nodes) includes:</a:t>
            </a:r>
            <a:br>
              <a:rPr lang="en-US" dirty="0"/>
            </a:br>
            <a:br>
              <a:rPr lang="en-US" dirty="0"/>
            </a:br>
            <a:r>
              <a:rPr lang="en-US" dirty="0"/>
              <a:t>1. API server or API process</a:t>
            </a:r>
            <a:br>
              <a:rPr lang="en-US" dirty="0"/>
            </a:br>
            <a:r>
              <a:rPr lang="en-US" dirty="0"/>
              <a:t>2. Controller manager</a:t>
            </a:r>
            <a:br>
              <a:rPr lang="en-US" dirty="0"/>
            </a:br>
            <a:r>
              <a:rPr lang="en-US" dirty="0"/>
              <a:t>3. Scheduler. </a:t>
            </a:r>
            <a:br>
              <a:rPr lang="en-US" dirty="0"/>
            </a:br>
            <a:br>
              <a:rPr lang="en-US" dirty="0"/>
            </a:br>
            <a:r>
              <a:rPr lang="en-US" dirty="0"/>
              <a:t>It also has a database component (etcd) at master node but it is an external component that kubernetes use to store data.</a:t>
            </a:r>
          </a:p>
          <a:p>
            <a:r>
              <a:rPr lang="en-US" dirty="0"/>
              <a:t>Components at worker node includes:</a:t>
            </a:r>
            <a:br>
              <a:rPr lang="en-US" dirty="0"/>
            </a:br>
            <a:br>
              <a:rPr lang="en-US" dirty="0"/>
            </a:br>
            <a:r>
              <a:rPr lang="en-US" dirty="0"/>
              <a:t>1. Kubelet</a:t>
            </a:r>
            <a:br>
              <a:rPr lang="en-US" dirty="0"/>
            </a:br>
            <a:r>
              <a:rPr lang="en-US" dirty="0"/>
              <a:t>2. Kube-proxy</a:t>
            </a:r>
            <a:br>
              <a:rPr lang="en-US" dirty="0"/>
            </a:br>
            <a:br>
              <a:rPr lang="en-US" dirty="0"/>
            </a:br>
            <a:r>
              <a:rPr lang="en-US" dirty="0"/>
              <a:t>Worker node also has a container runtime which can be any container runtime providing tool e.g. docker.</a:t>
            </a:r>
          </a:p>
        </p:txBody>
      </p:sp>
    </p:spTree>
    <p:extLst>
      <p:ext uri="{BB962C8B-B14F-4D97-AF65-F5344CB8AC3E}">
        <p14:creationId xmlns:p14="http://schemas.microsoft.com/office/powerpoint/2010/main" val="112446607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25275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104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2119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698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629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31ACEF-75A1-4CC8-81B7-9E32D5A18C9B}"/>
              </a:ext>
            </a:extLst>
          </p:cNvPr>
          <p:cNvPicPr>
            <a:picLocks noChangeAspect="1"/>
          </p:cNvPicPr>
          <p:nvPr/>
        </p:nvPicPr>
        <p:blipFill>
          <a:blip r:embed="rId2"/>
          <a:stretch>
            <a:fillRect/>
          </a:stretch>
        </p:blipFill>
        <p:spPr>
          <a:xfrm>
            <a:off x="788644" y="698490"/>
            <a:ext cx="10614712" cy="5461020"/>
          </a:xfrm>
          <a:prstGeom prst="rect">
            <a:avLst/>
          </a:prstGeom>
        </p:spPr>
      </p:pic>
    </p:spTree>
    <p:extLst>
      <p:ext uri="{BB962C8B-B14F-4D97-AF65-F5344CB8AC3E}">
        <p14:creationId xmlns:p14="http://schemas.microsoft.com/office/powerpoint/2010/main" val="26107133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D52BA-A400-497A-B398-8CB5C2C39BEB}"/>
              </a:ext>
            </a:extLst>
          </p:cNvPr>
          <p:cNvPicPr>
            <a:picLocks noChangeAspect="1"/>
          </p:cNvPicPr>
          <p:nvPr/>
        </p:nvPicPr>
        <p:blipFill>
          <a:blip r:embed="rId2"/>
          <a:stretch>
            <a:fillRect/>
          </a:stretch>
        </p:blipFill>
        <p:spPr>
          <a:xfrm>
            <a:off x="712230" y="364143"/>
            <a:ext cx="10767539" cy="6129714"/>
          </a:xfrm>
          <a:prstGeom prst="rect">
            <a:avLst/>
          </a:prstGeom>
        </p:spPr>
      </p:pic>
    </p:spTree>
    <p:extLst>
      <p:ext uri="{BB962C8B-B14F-4D97-AF65-F5344CB8AC3E}">
        <p14:creationId xmlns:p14="http://schemas.microsoft.com/office/powerpoint/2010/main" val="30123236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DA3340-4835-4438-9D61-17FDCFA927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09641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25D8BC-9D82-4791-B1B9-2BB326FFB39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540902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50F43-E224-450A-AF3F-18DF422964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346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6E6ED1-3529-4459-B62D-400BF74F1C22}"/>
              </a:ext>
            </a:extLst>
          </p:cNvPr>
          <p:cNvPicPr>
            <a:picLocks noChangeAspect="1"/>
          </p:cNvPicPr>
          <p:nvPr/>
        </p:nvPicPr>
        <p:blipFill>
          <a:blip r:embed="rId2"/>
          <a:stretch>
            <a:fillRect/>
          </a:stretch>
        </p:blipFill>
        <p:spPr>
          <a:xfrm>
            <a:off x="1754996" y="671876"/>
            <a:ext cx="8682007" cy="5514248"/>
          </a:xfrm>
          <a:prstGeom prst="rect">
            <a:avLst/>
          </a:prstGeom>
        </p:spPr>
      </p:pic>
    </p:spTree>
    <p:extLst>
      <p:ext uri="{BB962C8B-B14F-4D97-AF65-F5344CB8AC3E}">
        <p14:creationId xmlns:p14="http://schemas.microsoft.com/office/powerpoint/2010/main" val="186104432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818236-8BD6-4F37-9781-7A325EA753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109339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2D64C7-5540-45A9-9EE2-1D21AC01241F}"/>
              </a:ext>
            </a:extLst>
          </p:cNvPr>
          <p:cNvPicPr>
            <a:picLocks noChangeAspect="1"/>
          </p:cNvPicPr>
          <p:nvPr/>
        </p:nvPicPr>
        <p:blipFill>
          <a:blip r:embed="rId2"/>
          <a:stretch>
            <a:fillRect/>
          </a:stretch>
        </p:blipFill>
        <p:spPr>
          <a:xfrm>
            <a:off x="464134" y="807307"/>
            <a:ext cx="10170463" cy="5243385"/>
          </a:xfrm>
          <a:prstGeom prst="rect">
            <a:avLst/>
          </a:prstGeom>
        </p:spPr>
      </p:pic>
    </p:spTree>
    <p:extLst>
      <p:ext uri="{BB962C8B-B14F-4D97-AF65-F5344CB8AC3E}">
        <p14:creationId xmlns:p14="http://schemas.microsoft.com/office/powerpoint/2010/main" val="15910612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0075D5-CDBC-4735-944D-802D03CCB7F7}"/>
              </a:ext>
            </a:extLst>
          </p:cNvPr>
          <p:cNvPicPr>
            <a:picLocks noChangeAspect="1"/>
          </p:cNvPicPr>
          <p:nvPr/>
        </p:nvPicPr>
        <p:blipFill>
          <a:blip r:embed="rId2"/>
          <a:stretch>
            <a:fillRect/>
          </a:stretch>
        </p:blipFill>
        <p:spPr>
          <a:xfrm>
            <a:off x="116172" y="811436"/>
            <a:ext cx="11959655" cy="5235128"/>
          </a:xfrm>
          <a:prstGeom prst="rect">
            <a:avLst/>
          </a:prstGeom>
        </p:spPr>
      </p:pic>
    </p:spTree>
    <p:extLst>
      <p:ext uri="{BB962C8B-B14F-4D97-AF65-F5344CB8AC3E}">
        <p14:creationId xmlns:p14="http://schemas.microsoft.com/office/powerpoint/2010/main" val="214076758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D9CC64-15BC-491A-AEFD-0B8E3666330F}"/>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B9BE7D6-04D3-403A-948A-2BD0C735D9E3}"/>
              </a:ext>
            </a:extLst>
          </p:cNvPr>
          <p:cNvSpPr txBox="1"/>
          <p:nvPr/>
        </p:nvSpPr>
        <p:spPr>
          <a:xfrm>
            <a:off x="5102087" y="3986385"/>
            <a:ext cx="7089913" cy="1477328"/>
          </a:xfrm>
          <a:prstGeom prst="rect">
            <a:avLst/>
          </a:prstGeom>
          <a:noFill/>
        </p:spPr>
        <p:txBody>
          <a:bodyPr wrap="square">
            <a:spAutoFit/>
          </a:bodyPr>
          <a:lstStyle/>
          <a:p>
            <a:r>
              <a:rPr lang="en-US" dirty="0">
                <a:solidFill>
                  <a:schemeClr val="bg1"/>
                </a:solidFill>
              </a:rPr>
              <a:t>-  if no effect is given, a pod can tolerate all the effects</a:t>
            </a:r>
            <a:br>
              <a:rPr lang="en-US" dirty="0">
                <a:solidFill>
                  <a:schemeClr val="bg1"/>
                </a:solidFill>
              </a:rPr>
            </a:br>
            <a:r>
              <a:rPr lang="en-US" dirty="0">
                <a:solidFill>
                  <a:schemeClr val="bg1"/>
                </a:solidFill>
              </a:rPr>
              <a:t>-  if no operator is given, the equal operator will be considered</a:t>
            </a:r>
            <a:br>
              <a:rPr lang="en-US" dirty="0">
                <a:solidFill>
                  <a:schemeClr val="bg1"/>
                </a:solidFill>
              </a:rPr>
            </a:br>
            <a:r>
              <a:rPr lang="en-US" dirty="0">
                <a:solidFill>
                  <a:schemeClr val="bg1"/>
                </a:solidFill>
              </a:rPr>
              <a:t>-  if only the taint's key is given but the taint's value is not given then the pod will only see the taint's key, if a node has that taint key (with any value) then the pod can tolerate that node.</a:t>
            </a:r>
          </a:p>
        </p:txBody>
      </p:sp>
      <p:cxnSp>
        <p:nvCxnSpPr>
          <p:cNvPr id="5" name="Straight Arrow Connector 4">
            <a:extLst>
              <a:ext uri="{FF2B5EF4-FFF2-40B4-BE49-F238E27FC236}">
                <a16:creationId xmlns:a16="http://schemas.microsoft.com/office/drawing/2014/main" id="{3E548B2D-D341-4C65-B9EA-78418DFA7E5D}"/>
              </a:ext>
            </a:extLst>
          </p:cNvPr>
          <p:cNvCxnSpPr/>
          <p:nvPr/>
        </p:nvCxnSpPr>
        <p:spPr>
          <a:xfrm flipH="1" flipV="1">
            <a:off x="2597426" y="3233530"/>
            <a:ext cx="225287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AE3388E-5D4C-46D9-848C-4263BD58DA58}"/>
              </a:ext>
            </a:extLst>
          </p:cNvPr>
          <p:cNvSpPr txBox="1"/>
          <p:nvPr/>
        </p:nvSpPr>
        <p:spPr>
          <a:xfrm>
            <a:off x="5910470" y="378624"/>
            <a:ext cx="6096000" cy="2308324"/>
          </a:xfrm>
          <a:prstGeom prst="rect">
            <a:avLst/>
          </a:prstGeom>
          <a:noFill/>
        </p:spPr>
        <p:txBody>
          <a:bodyPr wrap="square">
            <a:spAutoFit/>
          </a:bodyPr>
          <a:lstStyle/>
          <a:p>
            <a:r>
              <a:rPr lang="en-US" dirty="0">
                <a:solidFill>
                  <a:schemeClr val="bg1"/>
                </a:solidFill>
              </a:rPr>
              <a:t>- If a pod is satisfying the taints of a node, it is still possible that the pod can be scheduled at other nodes as well who does not even have that taint. </a:t>
            </a:r>
            <a:br>
              <a:rPr lang="en-US" dirty="0">
                <a:solidFill>
                  <a:schemeClr val="bg1"/>
                </a:solidFill>
              </a:rPr>
            </a:br>
            <a:br>
              <a:rPr lang="en-US" dirty="0">
                <a:solidFill>
                  <a:schemeClr val="bg1"/>
                </a:solidFill>
              </a:rPr>
            </a:br>
            <a:r>
              <a:rPr lang="en-US" dirty="0">
                <a:solidFill>
                  <a:schemeClr val="bg1"/>
                </a:solidFill>
              </a:rPr>
              <a:t>- In this case, I created two taints at worker-x node and the pod is only tolerating ½ taints so all the pods will be scheduled at worker-y node because the pod can not tolerate “all” the taints of worker-x node.</a:t>
            </a:r>
            <a:endParaRPr lang="en-US" dirty="0"/>
          </a:p>
        </p:txBody>
      </p:sp>
      <p:cxnSp>
        <p:nvCxnSpPr>
          <p:cNvPr id="10" name="Straight Arrow Connector 9">
            <a:extLst>
              <a:ext uri="{FF2B5EF4-FFF2-40B4-BE49-F238E27FC236}">
                <a16:creationId xmlns:a16="http://schemas.microsoft.com/office/drawing/2014/main" id="{B8BA3B42-D95E-447A-A07F-A4224DA784AF}"/>
              </a:ext>
            </a:extLst>
          </p:cNvPr>
          <p:cNvCxnSpPr/>
          <p:nvPr/>
        </p:nvCxnSpPr>
        <p:spPr>
          <a:xfrm flipH="1">
            <a:off x="2782957" y="1113183"/>
            <a:ext cx="2716695" cy="1696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75596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76F94C-0AFE-45E8-8EBE-6B248D07AC28}"/>
              </a:ext>
            </a:extLst>
          </p:cNvPr>
          <p:cNvPicPr>
            <a:picLocks noChangeAspect="1"/>
          </p:cNvPicPr>
          <p:nvPr/>
        </p:nvPicPr>
        <p:blipFill>
          <a:blip r:embed="rId2"/>
          <a:stretch>
            <a:fillRect/>
          </a:stretch>
        </p:blipFill>
        <p:spPr>
          <a:xfrm>
            <a:off x="337215" y="572049"/>
            <a:ext cx="10625470" cy="5713901"/>
          </a:xfrm>
          <a:prstGeom prst="rect">
            <a:avLst/>
          </a:prstGeom>
        </p:spPr>
      </p:pic>
    </p:spTree>
    <p:extLst>
      <p:ext uri="{BB962C8B-B14F-4D97-AF65-F5344CB8AC3E}">
        <p14:creationId xmlns:p14="http://schemas.microsoft.com/office/powerpoint/2010/main" val="34756600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2CEF14-12BC-43D7-B817-1850FFD570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556107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CC14D3-321B-4F38-B5F3-9F21FF97F594}"/>
              </a:ext>
            </a:extLst>
          </p:cNvPr>
          <p:cNvPicPr>
            <a:picLocks noChangeAspect="1"/>
          </p:cNvPicPr>
          <p:nvPr/>
        </p:nvPicPr>
        <p:blipFill>
          <a:blip r:embed="rId2"/>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28C9193D-E5D2-4BB8-B436-0F85D8136D92}"/>
              </a:ext>
            </a:extLst>
          </p:cNvPr>
          <p:cNvSpPr txBox="1"/>
          <p:nvPr/>
        </p:nvSpPr>
        <p:spPr>
          <a:xfrm>
            <a:off x="5777948" y="1796919"/>
            <a:ext cx="6414052" cy="3093154"/>
          </a:xfrm>
          <a:prstGeom prst="rect">
            <a:avLst/>
          </a:prstGeom>
          <a:noFill/>
        </p:spPr>
        <p:txBody>
          <a:bodyPr wrap="square">
            <a:spAutoFit/>
          </a:bodyPr>
          <a:lstStyle/>
          <a:p>
            <a:r>
              <a:rPr lang="en-US" sz="1300" dirty="0">
                <a:solidFill>
                  <a:schemeClr val="bg1"/>
                </a:solidFill>
              </a:rPr>
              <a:t>Possible Effect Values</a:t>
            </a:r>
            <a:br>
              <a:rPr lang="en-US" sz="1300" dirty="0">
                <a:solidFill>
                  <a:schemeClr val="bg1"/>
                </a:solidFill>
              </a:rPr>
            </a:br>
            <a:br>
              <a:rPr lang="en-US" sz="1300" dirty="0">
                <a:solidFill>
                  <a:schemeClr val="bg1"/>
                </a:solidFill>
              </a:rPr>
            </a:br>
            <a:r>
              <a:rPr lang="en-US" sz="1300" dirty="0">
                <a:solidFill>
                  <a:schemeClr val="bg1"/>
                </a:solidFill>
              </a:rPr>
              <a:t>1. NoSchedule: Do not schedule new/future pods who can not tolerate the node’s taint. If current running pods does not have any toleration for the applied taint, do not stop the current running pods, let them run even if they do not satisfy/tolerate the newly applied taint.</a:t>
            </a:r>
            <a:br>
              <a:rPr lang="en-US" sz="1300" dirty="0">
                <a:solidFill>
                  <a:schemeClr val="bg1"/>
                </a:solidFill>
              </a:rPr>
            </a:br>
            <a:br>
              <a:rPr lang="en-US" sz="1300" dirty="0">
                <a:solidFill>
                  <a:schemeClr val="bg1"/>
                </a:solidFill>
              </a:rPr>
            </a:br>
            <a:r>
              <a:rPr lang="en-US" sz="1300" dirty="0">
                <a:solidFill>
                  <a:schemeClr val="bg1"/>
                </a:solidFill>
              </a:rPr>
              <a:t>2. </a:t>
            </a:r>
            <a:r>
              <a:rPr lang="en-US" sz="1300" b="0" i="0" dirty="0">
                <a:solidFill>
                  <a:schemeClr val="bg1"/>
                </a:solidFill>
                <a:effectLst/>
                <a:latin typeface="Rockwell (Body)"/>
              </a:rPr>
              <a:t>PreferNoSchedule: If any pod has satisfied the node’s taint, then that pod “</a:t>
            </a:r>
            <a:r>
              <a:rPr lang="en-US" sz="1300" b="1" i="0" dirty="0">
                <a:solidFill>
                  <a:schemeClr val="bg1"/>
                </a:solidFill>
                <a:effectLst/>
                <a:latin typeface="Rockwell (Body)"/>
              </a:rPr>
              <a:t>can</a:t>
            </a:r>
            <a:r>
              <a:rPr lang="en-US" sz="1300" b="0" i="0" dirty="0">
                <a:solidFill>
                  <a:schemeClr val="bg1"/>
                </a:solidFill>
                <a:effectLst/>
                <a:latin typeface="Rockwell (Body)"/>
              </a:rPr>
              <a:t>” be scheduled at that node but that node have less preference than other nodes. There is a high chance that the pod will be scheduled on other nodes because the pod with the taint has less preference.</a:t>
            </a:r>
          </a:p>
          <a:p>
            <a:endParaRPr lang="en-US" sz="1300" dirty="0">
              <a:solidFill>
                <a:schemeClr val="bg1"/>
              </a:solidFill>
              <a:latin typeface="Rockwell (Body)"/>
            </a:endParaRPr>
          </a:p>
          <a:p>
            <a:r>
              <a:rPr lang="en-US" sz="1300" dirty="0">
                <a:solidFill>
                  <a:schemeClr val="bg1"/>
                </a:solidFill>
                <a:latin typeface="Rockwell (Body)"/>
              </a:rPr>
              <a:t>3. NoExecute: Same as NoSchedule but it also stops/terminates the current running pods from the node.</a:t>
            </a:r>
          </a:p>
          <a:p>
            <a:endParaRPr lang="en-US" sz="1300" dirty="0">
              <a:solidFill>
                <a:schemeClr val="bg1"/>
              </a:solidFill>
            </a:endParaRPr>
          </a:p>
        </p:txBody>
      </p:sp>
      <p:cxnSp>
        <p:nvCxnSpPr>
          <p:cNvPr id="14" name="Straight Arrow Connector 13">
            <a:extLst>
              <a:ext uri="{FF2B5EF4-FFF2-40B4-BE49-F238E27FC236}">
                <a16:creationId xmlns:a16="http://schemas.microsoft.com/office/drawing/2014/main" id="{C05BCCFA-472A-46AB-80F9-9D4FFA1276A5}"/>
              </a:ext>
            </a:extLst>
          </p:cNvPr>
          <p:cNvCxnSpPr/>
          <p:nvPr/>
        </p:nvCxnSpPr>
        <p:spPr>
          <a:xfrm flipH="1" flipV="1">
            <a:off x="6930887" y="1099930"/>
            <a:ext cx="450574" cy="696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5B6340-2907-4AA8-9684-ED089CFC47B7}"/>
              </a:ext>
            </a:extLst>
          </p:cNvPr>
          <p:cNvCxnSpPr/>
          <p:nvPr/>
        </p:nvCxnSpPr>
        <p:spPr>
          <a:xfrm flipH="1" flipV="1">
            <a:off x="6294783" y="1448424"/>
            <a:ext cx="106017" cy="247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7949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0FFB4-1A59-461F-AE49-B750E520E0F2}"/>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36AF049-FEEE-4462-8268-660D3D88999A}"/>
              </a:ext>
            </a:extLst>
          </p:cNvPr>
          <p:cNvSpPr txBox="1"/>
          <p:nvPr/>
        </p:nvSpPr>
        <p:spPr>
          <a:xfrm>
            <a:off x="6096000" y="1951672"/>
            <a:ext cx="6096000" cy="2308324"/>
          </a:xfrm>
          <a:prstGeom prst="rect">
            <a:avLst/>
          </a:prstGeom>
          <a:noFill/>
        </p:spPr>
        <p:txBody>
          <a:bodyPr wrap="square">
            <a:spAutoFit/>
          </a:bodyPr>
          <a:lstStyle/>
          <a:p>
            <a:r>
              <a:rPr lang="en-US" dirty="0">
                <a:solidFill>
                  <a:schemeClr val="bg1"/>
                </a:solidFill>
              </a:rPr>
              <a:t>worker-x does not contain any deployment pod because the deployment pods only satisfied one taint (webserver=true) they did not satisfy (app=true) taint that is why all the deployment pods are scheduled at worker-y node because it has no taint. </a:t>
            </a:r>
            <a:br>
              <a:rPr lang="en-US" dirty="0">
                <a:solidFill>
                  <a:schemeClr val="bg1"/>
                </a:solidFill>
              </a:rPr>
            </a:br>
            <a:br>
              <a:rPr lang="en-US" dirty="0">
                <a:solidFill>
                  <a:schemeClr val="bg1"/>
                </a:solidFill>
              </a:rPr>
            </a:br>
            <a:r>
              <a:rPr lang="en-US" dirty="0">
                <a:solidFill>
                  <a:schemeClr val="bg1"/>
                </a:solidFill>
              </a:rPr>
              <a:t>A pod should tolerate all the taints of a node to get scheduled at that node.</a:t>
            </a:r>
          </a:p>
        </p:txBody>
      </p:sp>
    </p:spTree>
    <p:extLst>
      <p:ext uri="{BB962C8B-B14F-4D97-AF65-F5344CB8AC3E}">
        <p14:creationId xmlns:p14="http://schemas.microsoft.com/office/powerpoint/2010/main" val="598452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8B19E-ED21-4C01-972F-355D60525F33}"/>
              </a:ext>
            </a:extLst>
          </p:cNvPr>
          <p:cNvPicPr>
            <a:picLocks noChangeAspect="1"/>
          </p:cNvPicPr>
          <p:nvPr/>
        </p:nvPicPr>
        <p:blipFill>
          <a:blip r:embed="rId2"/>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C6A3DE81-1834-47CC-B21B-F76BCEAA7983}"/>
              </a:ext>
            </a:extLst>
          </p:cNvPr>
          <p:cNvSpPr txBox="1"/>
          <p:nvPr/>
        </p:nvSpPr>
        <p:spPr>
          <a:xfrm>
            <a:off x="6096000" y="4240696"/>
            <a:ext cx="6096000" cy="2585323"/>
          </a:xfrm>
          <a:prstGeom prst="rect">
            <a:avLst/>
          </a:prstGeom>
          <a:noFill/>
        </p:spPr>
        <p:txBody>
          <a:bodyPr wrap="square">
            <a:spAutoFit/>
          </a:bodyPr>
          <a:lstStyle/>
          <a:p>
            <a:r>
              <a:rPr lang="en-US" dirty="0">
                <a:solidFill>
                  <a:schemeClr val="bg1"/>
                </a:solidFill>
              </a:rPr>
              <a:t>Now, after deleting the previous deployment nodes, a new taint is created at worker-y now the pods of new deployment only satisfies 1/2 taints of worker-x and 0/1 taint of worker-y.</a:t>
            </a:r>
            <a:br>
              <a:rPr lang="en-US" dirty="0">
                <a:solidFill>
                  <a:schemeClr val="bg1"/>
                </a:solidFill>
              </a:rPr>
            </a:br>
            <a:br>
              <a:rPr lang="en-US" dirty="0">
                <a:solidFill>
                  <a:schemeClr val="bg1"/>
                </a:solidFill>
              </a:rPr>
            </a:br>
            <a:r>
              <a:rPr lang="en-US" dirty="0">
                <a:solidFill>
                  <a:schemeClr val="bg1"/>
                </a:solidFill>
              </a:rPr>
              <a:t>Therefore, a pod of this deployment can not tolerate any node because there is no such node whose “</a:t>
            </a:r>
            <a:r>
              <a:rPr lang="en-US" b="1" dirty="0">
                <a:solidFill>
                  <a:schemeClr val="bg1"/>
                </a:solidFill>
              </a:rPr>
              <a:t>all</a:t>
            </a:r>
            <a:r>
              <a:rPr lang="en-US" dirty="0">
                <a:solidFill>
                  <a:schemeClr val="bg1"/>
                </a:solidFill>
              </a:rPr>
              <a:t>” the taints are satisfied by the pods of this deployment. Hence, they will never get scheduled.</a:t>
            </a:r>
          </a:p>
        </p:txBody>
      </p:sp>
      <p:cxnSp>
        <p:nvCxnSpPr>
          <p:cNvPr id="7" name="Straight Arrow Connector 6">
            <a:extLst>
              <a:ext uri="{FF2B5EF4-FFF2-40B4-BE49-F238E27FC236}">
                <a16:creationId xmlns:a16="http://schemas.microsoft.com/office/drawing/2014/main" id="{602364B0-8BBD-4200-B5A0-64BF450D6DD8}"/>
              </a:ext>
            </a:extLst>
          </p:cNvPr>
          <p:cNvCxnSpPr/>
          <p:nvPr/>
        </p:nvCxnSpPr>
        <p:spPr>
          <a:xfrm flipH="1" flipV="1">
            <a:off x="4479235" y="4240696"/>
            <a:ext cx="117944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12725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3A7C77-0363-412B-AA51-B6F0833F14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20948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CA8B-642D-4DC8-A1BD-7689594BE9F3}"/>
              </a:ext>
            </a:extLst>
          </p:cNvPr>
          <p:cNvSpPr>
            <a:spLocks noGrp="1"/>
          </p:cNvSpPr>
          <p:nvPr>
            <p:ph type="title"/>
          </p:nvPr>
        </p:nvSpPr>
        <p:spPr/>
        <p:txBody>
          <a:bodyPr/>
          <a:lstStyle/>
          <a:p>
            <a:r>
              <a:rPr lang="en-US" dirty="0"/>
              <a:t>Master or control plane nodes</a:t>
            </a:r>
          </a:p>
        </p:txBody>
      </p:sp>
      <p:sp>
        <p:nvSpPr>
          <p:cNvPr id="3" name="Content Placeholder 2">
            <a:extLst>
              <a:ext uri="{FF2B5EF4-FFF2-40B4-BE49-F238E27FC236}">
                <a16:creationId xmlns:a16="http://schemas.microsoft.com/office/drawing/2014/main" id="{7CC5C5CD-8CE0-45AA-963C-D517F3619598}"/>
              </a:ext>
            </a:extLst>
          </p:cNvPr>
          <p:cNvSpPr>
            <a:spLocks noGrp="1"/>
          </p:cNvSpPr>
          <p:nvPr>
            <p:ph idx="1"/>
          </p:nvPr>
        </p:nvSpPr>
        <p:spPr>
          <a:xfrm>
            <a:off x="1066799" y="1881941"/>
            <a:ext cx="10171043" cy="4976059"/>
          </a:xfrm>
        </p:spPr>
        <p:txBody>
          <a:bodyPr>
            <a:normAutofit lnSpcReduction="10000"/>
          </a:bodyPr>
          <a:lstStyle/>
          <a:p>
            <a:r>
              <a:rPr lang="en-US" sz="1800" dirty="0">
                <a:latin typeface="Rockwell (Body)"/>
              </a:rPr>
              <a:t>We can have multiple master nodes. An administrator/user </a:t>
            </a:r>
            <a:r>
              <a:rPr lang="en-US" sz="1800" b="1" dirty="0">
                <a:latin typeface="Rockwell (Body)"/>
              </a:rPr>
              <a:t>only</a:t>
            </a:r>
            <a:r>
              <a:rPr lang="en-US" sz="1800" dirty="0">
                <a:latin typeface="Rockwell (Body)"/>
              </a:rPr>
              <a:t> communicates with the master node to tell his/her desires (the state of a kubernetes cluster), we do not communicate with the worker nodes, we create worker nodes using the master node but we do not communicate with them. The master node also has an external database component to store cluster state information.</a:t>
            </a:r>
            <a:br>
              <a:rPr lang="en-US" sz="1800" dirty="0">
                <a:latin typeface="Rockwell (Body)"/>
              </a:rPr>
            </a:br>
            <a:br>
              <a:rPr lang="en-US" sz="1800" dirty="0">
                <a:latin typeface="Rockwell (Body)"/>
              </a:rPr>
            </a:br>
            <a:r>
              <a:rPr lang="en-US" sz="1800" dirty="0">
                <a:latin typeface="Rockwell (Body)"/>
              </a:rPr>
              <a:t>In each master node, </a:t>
            </a:r>
            <a:r>
              <a:rPr lang="en-US" sz="1800" dirty="0">
                <a:solidFill>
                  <a:srgbClr val="0A0A23"/>
                </a:solidFill>
                <a:latin typeface="Rockwell (Body)"/>
              </a:rPr>
              <a:t>w</a:t>
            </a:r>
            <a:r>
              <a:rPr lang="en-US" altLang="en-US" sz="1800" dirty="0">
                <a:solidFill>
                  <a:srgbClr val="0A0A23"/>
                </a:solidFill>
                <a:latin typeface="Rockwell (Body)"/>
              </a:rPr>
              <a:t>e have following main internal Kubernetes components,</a:t>
            </a:r>
            <a:br>
              <a:rPr lang="en-US" altLang="en-US" dirty="0">
                <a:solidFill>
                  <a:srgbClr val="0A0A23"/>
                </a:solidFill>
                <a:latin typeface="Rockwell (Body)"/>
              </a:rPr>
            </a:br>
            <a:br>
              <a:rPr lang="en-US" altLang="en-US" dirty="0">
                <a:solidFill>
                  <a:srgbClr val="0A0A23"/>
                </a:solidFill>
                <a:latin typeface="Rockwell (Body)"/>
              </a:rPr>
            </a:br>
            <a:r>
              <a:rPr kumimoji="0" lang="en-US" altLang="en-US" sz="1800" b="1" i="0" u="none" strike="noStrike" cap="none" normalizeH="0" baseline="0" dirty="0">
                <a:ln>
                  <a:noFill/>
                </a:ln>
                <a:solidFill>
                  <a:srgbClr val="0A0A23"/>
                </a:solidFill>
                <a:effectLst/>
                <a:latin typeface="Rockwell (Body)"/>
              </a:rPr>
              <a:t>API server</a:t>
            </a:r>
            <a:r>
              <a:rPr kumimoji="0" lang="en-US" altLang="en-US" sz="1800" b="0" i="0" u="none" strike="noStrike" cap="none" normalizeH="0" baseline="0" dirty="0">
                <a:ln>
                  <a:noFill/>
                </a:ln>
                <a:solidFill>
                  <a:srgbClr val="0A0A23"/>
                </a:solidFill>
                <a:effectLst/>
                <a:latin typeface="Rockwell (Body)"/>
              </a:rPr>
              <a:t>: </a:t>
            </a:r>
            <a:r>
              <a:rPr kumimoji="0" lang="en-US" altLang="en-US" sz="1600" b="0" i="0" u="none" strike="noStrike" cap="none" normalizeH="0" baseline="0" dirty="0">
                <a:ln>
                  <a:noFill/>
                </a:ln>
                <a:solidFill>
                  <a:srgbClr val="0A0A23"/>
                </a:solidFill>
                <a:effectLst/>
                <a:latin typeface="Rockwell (Body)"/>
              </a:rPr>
              <a:t>This acts as the entrance to the Kubernetes control plane, every component communicates with this API server to pass any message to other components, there is no direct communication between the components. The worker node components (Kubelet and Kube-proxy) also communicate with this API server to pass the worker node information to the master node. The </a:t>
            </a:r>
            <a:r>
              <a:rPr lang="en-US" sz="1600" b="0" i="0" dirty="0">
                <a:solidFill>
                  <a:srgbClr val="0A0A23"/>
                </a:solidFill>
                <a:effectLst/>
                <a:latin typeface="Rockwell (Body)"/>
              </a:rPr>
              <a:t>administrator also communicates with this API server to provide its desire state of the cluster using </a:t>
            </a:r>
            <a:r>
              <a:rPr lang="en-US" sz="1600" b="1" i="0" dirty="0">
                <a:solidFill>
                  <a:srgbClr val="0A0A23"/>
                </a:solidFill>
                <a:effectLst/>
                <a:latin typeface="Rockwell (Body)"/>
              </a:rPr>
              <a:t>Kubectl</a:t>
            </a:r>
            <a:r>
              <a:rPr lang="en-US" sz="1600" b="0" i="0" dirty="0">
                <a:solidFill>
                  <a:srgbClr val="0A0A23"/>
                </a:solidFill>
                <a:effectLst/>
                <a:latin typeface="Rockwell (Body)"/>
              </a:rPr>
              <a:t> program.</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r>
              <a:rPr lang="en-US" altLang="en-US" sz="1800" b="1" dirty="0">
                <a:solidFill>
                  <a:srgbClr val="0A0A23"/>
                </a:solidFill>
                <a:latin typeface="Rockwell (Body)"/>
              </a:rPr>
              <a:t>Controller manager</a:t>
            </a:r>
            <a:r>
              <a:rPr kumimoji="0" lang="en-US" altLang="en-US" sz="1800" b="0" i="0" u="none" strike="noStrike" cap="none" normalizeH="0" baseline="0" dirty="0">
                <a:ln>
                  <a:noFill/>
                </a:ln>
                <a:solidFill>
                  <a:srgbClr val="0A0A23"/>
                </a:solidFill>
                <a:effectLst/>
                <a:latin typeface="Rockwell (Body)"/>
              </a:rPr>
              <a:t>: </a:t>
            </a:r>
            <a:r>
              <a:rPr lang="en-US" sz="1600" b="0" i="0" dirty="0">
                <a:solidFill>
                  <a:srgbClr val="0A0A23"/>
                </a:solidFill>
                <a:effectLst/>
                <a:latin typeface="Rockwell (Body)"/>
              </a:rPr>
              <a:t>The controller manager is responsible for controlling the state of the cluster. When you let Kubernetes know what you want in your cluster, the controller tries to convert the actual current state into desired state of the administrator/user. The controller manager first sees all the desires of an administrator and then orders the scheduler component to take actions to fulfill those desires. The controller manager ensures that all the administrator’s desires are fulfilled.</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r>
              <a:rPr lang="en-US" altLang="en-US" sz="1800" b="1" dirty="0">
                <a:solidFill>
                  <a:srgbClr val="0A0A23"/>
                </a:solidFill>
                <a:latin typeface="Rockwell (Body)"/>
              </a:rPr>
              <a:t>Scheduler</a:t>
            </a:r>
            <a:r>
              <a:rPr kumimoji="0" lang="en-US" altLang="en-US" sz="1800" b="0" i="0" u="none" strike="noStrike" cap="none" normalizeH="0" baseline="0" dirty="0">
                <a:ln>
                  <a:noFill/>
                </a:ln>
                <a:solidFill>
                  <a:srgbClr val="0A0A23"/>
                </a:solidFill>
                <a:effectLst/>
                <a:latin typeface="Rockwell (Body)"/>
              </a:rPr>
              <a:t>: </a:t>
            </a:r>
            <a:r>
              <a:rPr lang="en-US" altLang="en-US" sz="1600" dirty="0">
                <a:solidFill>
                  <a:srgbClr val="0A0A23"/>
                </a:solidFill>
                <a:latin typeface="Rockwell (Body)"/>
              </a:rPr>
              <a:t>It follows the commands given by the </a:t>
            </a:r>
            <a:r>
              <a:rPr lang="en-US" altLang="en-US" sz="1600" b="1" dirty="0">
                <a:solidFill>
                  <a:srgbClr val="0A0A23"/>
                </a:solidFill>
                <a:latin typeface="Rockwell (Body)"/>
              </a:rPr>
              <a:t>controller manager </a:t>
            </a:r>
            <a:r>
              <a:rPr lang="en-US" altLang="en-US" sz="1600" dirty="0">
                <a:solidFill>
                  <a:srgbClr val="0A0A23"/>
                </a:solidFill>
                <a:latin typeface="Rockwell (Body)"/>
              </a:rPr>
              <a:t>to it via the API-server and take actions to fulfill desires of an administrator/user. If the administrator/user does not specifies a node for a pod, it will pick the </a:t>
            </a:r>
            <a:r>
              <a:rPr lang="en-US" altLang="en-US" sz="1600" b="1" dirty="0">
                <a:solidFill>
                  <a:srgbClr val="0A0A23"/>
                </a:solidFill>
                <a:latin typeface="Rockwell (Body)"/>
              </a:rPr>
              <a:t>best possible </a:t>
            </a:r>
            <a:r>
              <a:rPr lang="en-US" altLang="en-US" sz="1600" dirty="0">
                <a:solidFill>
                  <a:srgbClr val="0A0A23"/>
                </a:solidFill>
                <a:latin typeface="Rockwell (Body)"/>
              </a:rPr>
              <a:t>node by itself.</a:t>
            </a:r>
          </a:p>
        </p:txBody>
      </p:sp>
    </p:spTree>
    <p:extLst>
      <p:ext uri="{BB962C8B-B14F-4D97-AF65-F5344CB8AC3E}">
        <p14:creationId xmlns:p14="http://schemas.microsoft.com/office/powerpoint/2010/main" val="327771854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778129-EB75-42A3-9F4B-7C3138F725A8}"/>
              </a:ext>
            </a:extLst>
          </p:cNvPr>
          <p:cNvPicPr>
            <a:picLocks noChangeAspect="1"/>
          </p:cNvPicPr>
          <p:nvPr/>
        </p:nvPicPr>
        <p:blipFill>
          <a:blip r:embed="rId2"/>
          <a:stretch>
            <a:fillRect/>
          </a:stretch>
        </p:blipFill>
        <p:spPr>
          <a:xfrm>
            <a:off x="0" y="0"/>
            <a:ext cx="12191999" cy="6857999"/>
          </a:xfrm>
          <a:prstGeom prst="rect">
            <a:avLst/>
          </a:prstGeom>
        </p:spPr>
      </p:pic>
      <p:sp>
        <p:nvSpPr>
          <p:cNvPr id="6" name="TextBox 5">
            <a:extLst>
              <a:ext uri="{FF2B5EF4-FFF2-40B4-BE49-F238E27FC236}">
                <a16:creationId xmlns:a16="http://schemas.microsoft.com/office/drawing/2014/main" id="{417E569A-7B6D-4938-92F9-F9273AFF3560}"/>
              </a:ext>
            </a:extLst>
          </p:cNvPr>
          <p:cNvSpPr txBox="1"/>
          <p:nvPr/>
        </p:nvSpPr>
        <p:spPr>
          <a:xfrm>
            <a:off x="5870713" y="1974575"/>
            <a:ext cx="6096000" cy="646331"/>
          </a:xfrm>
          <a:prstGeom prst="rect">
            <a:avLst/>
          </a:prstGeom>
          <a:noFill/>
        </p:spPr>
        <p:txBody>
          <a:bodyPr wrap="square">
            <a:spAutoFit/>
          </a:bodyPr>
          <a:lstStyle/>
          <a:p>
            <a:r>
              <a:rPr lang="en-US" dirty="0">
                <a:solidFill>
                  <a:schemeClr val="bg1"/>
                </a:solidFill>
              </a:rPr>
              <a:t>Same command to remove a taint with an additional ‘-’ at the end. ‘-’ indicates the deletion of a taint.</a:t>
            </a:r>
          </a:p>
        </p:txBody>
      </p:sp>
      <p:cxnSp>
        <p:nvCxnSpPr>
          <p:cNvPr id="7" name="Straight Arrow Connector 6">
            <a:extLst>
              <a:ext uri="{FF2B5EF4-FFF2-40B4-BE49-F238E27FC236}">
                <a16:creationId xmlns:a16="http://schemas.microsoft.com/office/drawing/2014/main" id="{7BDA2FE0-E776-46C6-9DA7-DA38497CDF97}"/>
              </a:ext>
            </a:extLst>
          </p:cNvPr>
          <p:cNvCxnSpPr/>
          <p:nvPr/>
        </p:nvCxnSpPr>
        <p:spPr>
          <a:xfrm flipH="1" flipV="1">
            <a:off x="6361044" y="662608"/>
            <a:ext cx="874643" cy="1192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9645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6F0014-BB23-4FE9-87F8-328DC2AFBD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948801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D17344-54BE-4D0B-A0FE-B5180CB58018}"/>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CA7B106A-5FB4-40A8-89BA-FEE90F80E883}"/>
              </a:ext>
            </a:extLst>
          </p:cNvPr>
          <p:cNvSpPr txBox="1"/>
          <p:nvPr/>
        </p:nvSpPr>
        <p:spPr>
          <a:xfrm>
            <a:off x="5552661" y="4129564"/>
            <a:ext cx="6096000" cy="2462213"/>
          </a:xfrm>
          <a:prstGeom prst="rect">
            <a:avLst/>
          </a:prstGeom>
          <a:noFill/>
        </p:spPr>
        <p:txBody>
          <a:bodyPr wrap="square">
            <a:spAutoFit/>
          </a:bodyPr>
          <a:lstStyle/>
          <a:p>
            <a:r>
              <a:rPr lang="en-US" sz="1400" dirty="0">
                <a:solidFill>
                  <a:schemeClr val="bg1"/>
                </a:solidFill>
                <a:latin typeface="Rockwell (Body)"/>
              </a:rPr>
              <a:t>Removing default master node taint to schedule nodes at master node. Since in my case, the master node has only 2 CPU cores and has few resources, Kubernetes is not scheduling pods at my master node because it already has other jobs to do and it is risky to assign more responsibility to the master node. </a:t>
            </a:r>
            <a:br>
              <a:rPr lang="en-US" sz="1400" dirty="0">
                <a:solidFill>
                  <a:schemeClr val="bg1"/>
                </a:solidFill>
                <a:latin typeface="Rockwell (Body)"/>
              </a:rPr>
            </a:br>
            <a:br>
              <a:rPr lang="en-US" sz="1400" dirty="0">
                <a:solidFill>
                  <a:schemeClr val="bg1"/>
                </a:solidFill>
                <a:latin typeface="Rockwell (Body)"/>
              </a:rPr>
            </a:br>
            <a:r>
              <a:rPr lang="en-US" sz="1400" b="0" i="0" dirty="0">
                <a:solidFill>
                  <a:schemeClr val="bg1"/>
                </a:solidFill>
                <a:effectLst/>
                <a:latin typeface="Rockwell (Body)"/>
              </a:rPr>
              <a:t>CPU, I/O, and/or memory exhaustion on the master nodes, which would have very severe consequences to the health of the cluster. There is almost never a reason to run any workload on a master node, and almost entirely an increase in risk, so the advice "just don't do it" is well founded.</a:t>
            </a:r>
            <a:endParaRPr lang="en-US" sz="1400" dirty="0">
              <a:solidFill>
                <a:schemeClr val="bg1"/>
              </a:solidFill>
              <a:latin typeface="Rockwell (Body)"/>
            </a:endParaRPr>
          </a:p>
        </p:txBody>
      </p:sp>
      <p:cxnSp>
        <p:nvCxnSpPr>
          <p:cNvPr id="10" name="Straight Arrow Connector 9">
            <a:extLst>
              <a:ext uri="{FF2B5EF4-FFF2-40B4-BE49-F238E27FC236}">
                <a16:creationId xmlns:a16="http://schemas.microsoft.com/office/drawing/2014/main" id="{B9FB5D4B-B61A-4935-A34C-7E513D539448}"/>
              </a:ext>
            </a:extLst>
          </p:cNvPr>
          <p:cNvCxnSpPr/>
          <p:nvPr/>
        </p:nvCxnSpPr>
        <p:spPr>
          <a:xfrm flipH="1" flipV="1">
            <a:off x="3578087" y="1099931"/>
            <a:ext cx="2703443" cy="2897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20862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50025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1426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70681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1585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3419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4294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38C4-42BE-40F3-A077-6E1E79C59813}"/>
              </a:ext>
            </a:extLst>
          </p:cNvPr>
          <p:cNvSpPr>
            <a:spLocks noGrp="1"/>
          </p:cNvSpPr>
          <p:nvPr>
            <p:ph type="title"/>
          </p:nvPr>
        </p:nvSpPr>
        <p:spPr/>
        <p:txBody>
          <a:bodyPr/>
          <a:lstStyle/>
          <a:p>
            <a:r>
              <a:rPr lang="en-US" dirty="0"/>
              <a:t>Haproxy configuration</a:t>
            </a:r>
          </a:p>
        </p:txBody>
      </p:sp>
      <p:sp>
        <p:nvSpPr>
          <p:cNvPr id="3" name="Content Placeholder 2">
            <a:extLst>
              <a:ext uri="{FF2B5EF4-FFF2-40B4-BE49-F238E27FC236}">
                <a16:creationId xmlns:a16="http://schemas.microsoft.com/office/drawing/2014/main" id="{7769E804-15B6-42F5-A82A-5494F915B02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3117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Monolith architecture (continued)</a:t>
            </a:r>
          </a:p>
        </p:txBody>
      </p:sp>
      <p:pic>
        <p:nvPicPr>
          <p:cNvPr id="6" name="Graphic 5">
            <a:extLst>
              <a:ext uri="{FF2B5EF4-FFF2-40B4-BE49-F238E27FC236}">
                <a16:creationId xmlns:a16="http://schemas.microsoft.com/office/drawing/2014/main" id="{0F3B3117-5BA2-4BAF-998E-8E7EF0243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9760" y="2093976"/>
            <a:ext cx="4532480" cy="4241811"/>
          </a:xfrm>
          <a:prstGeom prst="rect">
            <a:avLst/>
          </a:prstGeom>
        </p:spPr>
      </p:pic>
    </p:spTree>
    <p:extLst>
      <p:ext uri="{BB962C8B-B14F-4D97-AF65-F5344CB8AC3E}">
        <p14:creationId xmlns:p14="http://schemas.microsoft.com/office/powerpoint/2010/main" val="3792843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CA8B-642D-4DC8-A1BD-7689594BE9F3}"/>
              </a:ext>
            </a:extLst>
          </p:cNvPr>
          <p:cNvSpPr>
            <a:spLocks noGrp="1"/>
          </p:cNvSpPr>
          <p:nvPr>
            <p:ph type="title"/>
          </p:nvPr>
        </p:nvSpPr>
        <p:spPr/>
        <p:txBody>
          <a:bodyPr/>
          <a:lstStyle/>
          <a:p>
            <a:r>
              <a:rPr lang="en-US" dirty="0"/>
              <a:t>worker nodes</a:t>
            </a:r>
          </a:p>
        </p:txBody>
      </p:sp>
      <p:sp>
        <p:nvSpPr>
          <p:cNvPr id="3" name="Content Placeholder 2">
            <a:extLst>
              <a:ext uri="{FF2B5EF4-FFF2-40B4-BE49-F238E27FC236}">
                <a16:creationId xmlns:a16="http://schemas.microsoft.com/office/drawing/2014/main" id="{7CC5C5CD-8CE0-45AA-963C-D517F3619598}"/>
              </a:ext>
            </a:extLst>
          </p:cNvPr>
          <p:cNvSpPr>
            <a:spLocks noGrp="1"/>
          </p:cNvSpPr>
          <p:nvPr>
            <p:ph idx="1"/>
          </p:nvPr>
        </p:nvSpPr>
        <p:spPr>
          <a:xfrm>
            <a:off x="1066800" y="1881941"/>
            <a:ext cx="10058400" cy="4976059"/>
          </a:xfrm>
        </p:spPr>
        <p:txBody>
          <a:bodyPr>
            <a:normAutofit/>
          </a:bodyPr>
          <a:lstStyle/>
          <a:p>
            <a:r>
              <a:rPr lang="en-US" sz="1800" dirty="0">
                <a:latin typeface="Rockwell (Body)"/>
              </a:rPr>
              <a:t>We can have multiple worker nodes. </a:t>
            </a:r>
            <a:br>
              <a:rPr lang="en-US" sz="1800" dirty="0">
                <a:latin typeface="Rockwell (Body)"/>
              </a:rPr>
            </a:br>
            <a:br>
              <a:rPr lang="en-US" sz="1800" dirty="0">
                <a:latin typeface="Rockwell (Body)"/>
              </a:rPr>
            </a:br>
            <a:r>
              <a:rPr lang="en-US" sz="1800" dirty="0">
                <a:latin typeface="Rockwell (Body)"/>
              </a:rPr>
              <a:t>In each worker node, </a:t>
            </a:r>
            <a:r>
              <a:rPr lang="en-US" sz="1800" dirty="0">
                <a:solidFill>
                  <a:srgbClr val="0A0A23"/>
                </a:solidFill>
                <a:latin typeface="Rockwell (Body)"/>
              </a:rPr>
              <a:t>w</a:t>
            </a:r>
            <a:r>
              <a:rPr lang="en-US" altLang="en-US" sz="1800" dirty="0">
                <a:solidFill>
                  <a:srgbClr val="0A0A23"/>
                </a:solidFill>
                <a:latin typeface="Rockwell (Body)"/>
              </a:rPr>
              <a:t>e have following main internal Kubernetes components,</a:t>
            </a:r>
            <a:br>
              <a:rPr lang="en-US" altLang="en-US" dirty="0">
                <a:solidFill>
                  <a:srgbClr val="0A0A23"/>
                </a:solidFill>
                <a:latin typeface="Rockwell (Body)"/>
              </a:rPr>
            </a:br>
            <a:br>
              <a:rPr lang="en-US" altLang="en-US" dirty="0">
                <a:solidFill>
                  <a:srgbClr val="0A0A23"/>
                </a:solidFill>
                <a:latin typeface="Rockwell (Body)"/>
              </a:rPr>
            </a:br>
            <a:r>
              <a:rPr lang="en-US" altLang="en-US" sz="1800" b="1" dirty="0">
                <a:solidFill>
                  <a:srgbClr val="0A0A23"/>
                </a:solidFill>
                <a:latin typeface="Rockwell (Body)"/>
              </a:rPr>
              <a:t>Kube-proxy</a:t>
            </a:r>
            <a:r>
              <a:rPr kumimoji="0" lang="en-US" altLang="en-US" sz="1800" b="0" i="0" u="none" strike="noStrike" cap="none" normalizeH="0" baseline="0" dirty="0">
                <a:ln>
                  <a:noFill/>
                </a:ln>
                <a:solidFill>
                  <a:srgbClr val="0A0A23"/>
                </a:solidFill>
                <a:effectLst/>
                <a:latin typeface="Rockwell (Body)"/>
              </a:rPr>
              <a:t>: </a:t>
            </a:r>
            <a:r>
              <a:rPr kumimoji="0" lang="en-US" altLang="en-US" sz="1600" b="0" i="0" u="none" strike="noStrike" cap="none" normalizeH="0" baseline="0" dirty="0">
                <a:ln>
                  <a:noFill/>
                </a:ln>
                <a:solidFill>
                  <a:srgbClr val="0A0A23"/>
                </a:solidFill>
                <a:effectLst/>
                <a:latin typeface="Rockwell (Body)"/>
              </a:rPr>
              <a:t>The purpose of Kube-proxy is to manage the </a:t>
            </a:r>
            <a:r>
              <a:rPr kumimoji="0" lang="en-US" altLang="en-US" sz="1600" b="1" i="0" u="none" strike="noStrike" cap="none" normalizeH="0" baseline="0" dirty="0">
                <a:ln>
                  <a:noFill/>
                </a:ln>
                <a:solidFill>
                  <a:srgbClr val="0A0A23"/>
                </a:solidFill>
                <a:effectLst/>
                <a:latin typeface="Rockwell (Body)"/>
              </a:rPr>
              <a:t>networking</a:t>
            </a:r>
            <a:r>
              <a:rPr kumimoji="0" lang="en-US" altLang="en-US" sz="1600" b="0" i="0" u="none" strike="noStrike" cap="none" normalizeH="0" baseline="0" dirty="0">
                <a:ln>
                  <a:noFill/>
                </a:ln>
                <a:solidFill>
                  <a:srgbClr val="0A0A23"/>
                </a:solidFill>
                <a:effectLst/>
                <a:latin typeface="Rockwell (Body)"/>
              </a:rPr>
              <a:t> of a node. It helps in creating a bridge(a network for </a:t>
            </a:r>
            <a:r>
              <a:rPr kumimoji="0" lang="en-US" altLang="en-US" sz="1600" b="1" i="0" u="none" strike="noStrike" cap="none" normalizeH="0" baseline="0" dirty="0">
                <a:ln>
                  <a:noFill/>
                </a:ln>
                <a:solidFill>
                  <a:srgbClr val="0A0A23"/>
                </a:solidFill>
                <a:effectLst/>
                <a:latin typeface="Rockwell (Body)"/>
              </a:rPr>
              <a:t>communication</a:t>
            </a:r>
            <a:r>
              <a:rPr kumimoji="0" lang="en-US" altLang="en-US" sz="1600" b="0" i="0" u="none" strike="noStrike" cap="none" normalizeH="0" baseline="0" dirty="0">
                <a:ln>
                  <a:noFill/>
                </a:ln>
                <a:solidFill>
                  <a:srgbClr val="0A0A23"/>
                </a:solidFill>
                <a:effectLst/>
                <a:latin typeface="Rockwell (Body)"/>
              </a:rPr>
              <a:t> between multiple nodes/servers), helps in </a:t>
            </a:r>
            <a:r>
              <a:rPr kumimoji="0" lang="en-US" altLang="en-US" sz="1600" b="1" i="0" u="none" strike="noStrike" cap="none" normalizeH="0" baseline="0" dirty="0">
                <a:ln>
                  <a:noFill/>
                </a:ln>
                <a:solidFill>
                  <a:srgbClr val="0A0A23"/>
                </a:solidFill>
                <a:effectLst/>
                <a:latin typeface="Rockwell (Body)"/>
              </a:rPr>
              <a:t>load-balancing</a:t>
            </a:r>
            <a:r>
              <a:rPr kumimoji="0" lang="en-US" altLang="en-US" sz="1600" b="0" i="0" u="none" strike="noStrike" cap="none" normalizeH="0" baseline="0" dirty="0">
                <a:ln>
                  <a:noFill/>
                </a:ln>
                <a:solidFill>
                  <a:srgbClr val="0A0A23"/>
                </a:solidFill>
                <a:effectLst/>
                <a:latin typeface="Rockwell (Body)"/>
              </a:rPr>
              <a:t> between multiple nodes/servers.</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r>
              <a:rPr kumimoji="0" lang="en-US" altLang="en-US" sz="1800" b="1" i="0" u="none" strike="noStrike" cap="none" normalizeH="0" baseline="0" dirty="0">
                <a:ln>
                  <a:noFill/>
                </a:ln>
                <a:solidFill>
                  <a:srgbClr val="0A0A23"/>
                </a:solidFill>
                <a:effectLst/>
                <a:latin typeface="Rockwell (Body)"/>
              </a:rPr>
              <a:t>Kubelet</a:t>
            </a:r>
            <a:r>
              <a:rPr kumimoji="0" lang="en-US" altLang="en-US" sz="1800" b="0" i="0" u="none" strike="noStrike" cap="none" normalizeH="0" baseline="0" dirty="0">
                <a:ln>
                  <a:noFill/>
                </a:ln>
                <a:solidFill>
                  <a:srgbClr val="0A0A23"/>
                </a:solidFill>
                <a:effectLst/>
                <a:latin typeface="Rockwell (Body)"/>
              </a:rPr>
              <a:t>: </a:t>
            </a:r>
            <a:r>
              <a:rPr lang="en-US" sz="1600" b="0" i="0" dirty="0">
                <a:solidFill>
                  <a:srgbClr val="0A0A23"/>
                </a:solidFill>
                <a:effectLst/>
                <a:latin typeface="Rockwell (Body)"/>
              </a:rPr>
              <a:t>The Kubelet component in a node/server performs all the </a:t>
            </a:r>
            <a:r>
              <a:rPr lang="en-US" sz="1600" b="1" i="0" dirty="0">
                <a:solidFill>
                  <a:srgbClr val="0A0A23"/>
                </a:solidFill>
                <a:effectLst/>
                <a:latin typeface="Rockwell (Body)"/>
              </a:rPr>
              <a:t>pod operations </a:t>
            </a:r>
            <a:r>
              <a:rPr lang="en-US" sz="1600" b="0" i="0" dirty="0">
                <a:solidFill>
                  <a:srgbClr val="0A0A23"/>
                </a:solidFill>
                <a:effectLst/>
                <a:latin typeface="Rockwell (Body)"/>
              </a:rPr>
              <a:t>(create, delete, update, health monitoring etc.), it </a:t>
            </a:r>
            <a:r>
              <a:rPr lang="en-US" sz="1600" b="1" i="0" dirty="0">
                <a:solidFill>
                  <a:srgbClr val="0A0A23"/>
                </a:solidFill>
                <a:effectLst/>
                <a:latin typeface="Rockwell (Body)"/>
              </a:rPr>
              <a:t>ensures the desire configuration </a:t>
            </a:r>
            <a:r>
              <a:rPr lang="en-US" sz="1600" b="0" i="0" dirty="0">
                <a:solidFill>
                  <a:srgbClr val="0A0A23"/>
                </a:solidFill>
                <a:effectLst/>
                <a:latin typeface="Rockwell (Body)"/>
              </a:rPr>
              <a:t>of pods given by the administrator/user running inside a node.</a:t>
            </a:r>
            <a:endParaRPr lang="en-US" sz="1600" dirty="0">
              <a:solidFill>
                <a:srgbClr val="0A0A23"/>
              </a:solidFill>
              <a:latin typeface="Rockwell (Body)"/>
            </a:endParaRPr>
          </a:p>
          <a:p>
            <a:pPr marL="0" indent="0">
              <a:buNone/>
            </a:pPr>
            <a:r>
              <a:rPr lang="en-US" sz="1600" dirty="0">
                <a:solidFill>
                  <a:srgbClr val="0A0A23"/>
                </a:solidFill>
                <a:latin typeface="Rockwell (Body)"/>
              </a:rPr>
              <a:t>    </a:t>
            </a:r>
            <a:r>
              <a:rPr lang="en-US" sz="1800" dirty="0">
                <a:solidFill>
                  <a:srgbClr val="0A0A23"/>
                </a:solidFill>
                <a:latin typeface="Rockwell (Body)"/>
              </a:rPr>
              <a:t>We also have one external component like Docker to provide container runtime. </a:t>
            </a:r>
            <a:br>
              <a:rPr lang="en-US" sz="1800" dirty="0">
                <a:solidFill>
                  <a:srgbClr val="0A0A23"/>
                </a:solidFill>
                <a:latin typeface="Rockwell (Body)"/>
              </a:rPr>
            </a:br>
            <a:br>
              <a:rPr lang="en-US" sz="1800" dirty="0">
                <a:solidFill>
                  <a:srgbClr val="0A0A23"/>
                </a:solidFill>
                <a:latin typeface="Rockwell (Body)"/>
              </a:rPr>
            </a:br>
            <a:r>
              <a:rPr lang="en-US" sz="1800" dirty="0">
                <a:solidFill>
                  <a:srgbClr val="0A0A23"/>
                </a:solidFill>
                <a:latin typeface="Rockwell (Body)"/>
              </a:rPr>
              <a:t>    Kubernetes supports many container runtime providing tools.</a:t>
            </a:r>
            <a:endParaRPr lang="en-US" sz="1800" dirty="0">
              <a:latin typeface="Rockwell (Body)"/>
            </a:endParaRPr>
          </a:p>
        </p:txBody>
      </p:sp>
    </p:spTree>
    <p:extLst>
      <p:ext uri="{BB962C8B-B14F-4D97-AF65-F5344CB8AC3E}">
        <p14:creationId xmlns:p14="http://schemas.microsoft.com/office/powerpoint/2010/main" val="53242357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C411D4-BC70-423E-B5CF-94F4019726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681963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D154F5-9F40-4FD1-B916-F36C01F498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125746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79FC2-F03C-4C1E-9964-02DA9DE09A74}"/>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66100800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26C81-9217-4608-8A8D-061DC8085F5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62944970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28EB6E-F03D-4B8C-BE8B-001DAD5A620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1352694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9446C5-01AF-471E-B5E1-4B358DA9BF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891013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95027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0572-411E-470F-AB95-AFFBDC4A0BEF}"/>
              </a:ext>
            </a:extLst>
          </p:cNvPr>
          <p:cNvSpPr>
            <a:spLocks noGrp="1"/>
          </p:cNvSpPr>
          <p:nvPr>
            <p:ph type="title"/>
          </p:nvPr>
        </p:nvSpPr>
        <p:spPr/>
        <p:txBody>
          <a:bodyPr/>
          <a:lstStyle/>
          <a:p>
            <a:r>
              <a:rPr lang="en-US" dirty="0"/>
              <a:t>Helm installation</a:t>
            </a:r>
          </a:p>
        </p:txBody>
      </p:sp>
      <p:sp>
        <p:nvSpPr>
          <p:cNvPr id="3" name="Content Placeholder 2">
            <a:extLst>
              <a:ext uri="{FF2B5EF4-FFF2-40B4-BE49-F238E27FC236}">
                <a16:creationId xmlns:a16="http://schemas.microsoft.com/office/drawing/2014/main" id="{FE79F594-360F-40F9-864B-FB9A57A2712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74678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0BD52-519E-4F23-B3E7-E40D5EBF1B66}"/>
              </a:ext>
            </a:extLst>
          </p:cNvPr>
          <p:cNvPicPr>
            <a:picLocks noChangeAspect="1"/>
          </p:cNvPicPr>
          <p:nvPr/>
        </p:nvPicPr>
        <p:blipFill>
          <a:blip r:embed="rId2"/>
          <a:stretch>
            <a:fillRect/>
          </a:stretch>
        </p:blipFill>
        <p:spPr>
          <a:xfrm>
            <a:off x="0" y="549673"/>
            <a:ext cx="12192000" cy="5758653"/>
          </a:xfrm>
          <a:prstGeom prst="rect">
            <a:avLst/>
          </a:prstGeom>
        </p:spPr>
      </p:pic>
    </p:spTree>
    <p:extLst>
      <p:ext uri="{BB962C8B-B14F-4D97-AF65-F5344CB8AC3E}">
        <p14:creationId xmlns:p14="http://schemas.microsoft.com/office/powerpoint/2010/main" val="314446737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10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a:t>
            </a:r>
          </a:p>
        </p:txBody>
      </p:sp>
      <p:pic>
        <p:nvPicPr>
          <p:cNvPr id="5" name="Picture 4">
            <a:extLst>
              <a:ext uri="{FF2B5EF4-FFF2-40B4-BE49-F238E27FC236}">
                <a16:creationId xmlns:a16="http://schemas.microsoft.com/office/drawing/2014/main" id="{2C87BE29-2249-44B0-B42D-0220198F8D3A}"/>
              </a:ext>
            </a:extLst>
          </p:cNvPr>
          <p:cNvPicPr>
            <a:picLocks noChangeAspect="1"/>
          </p:cNvPicPr>
          <p:nvPr/>
        </p:nvPicPr>
        <p:blipFill>
          <a:blip r:embed="rId2"/>
          <a:stretch>
            <a:fillRect/>
          </a:stretch>
        </p:blipFill>
        <p:spPr>
          <a:xfrm>
            <a:off x="1212615" y="2093976"/>
            <a:ext cx="6311701" cy="4008783"/>
          </a:xfrm>
          <a:prstGeom prst="rect">
            <a:avLst/>
          </a:prstGeom>
        </p:spPr>
      </p:pic>
      <p:sp>
        <p:nvSpPr>
          <p:cNvPr id="11" name="TextBox 10">
            <a:extLst>
              <a:ext uri="{FF2B5EF4-FFF2-40B4-BE49-F238E27FC236}">
                <a16:creationId xmlns:a16="http://schemas.microsoft.com/office/drawing/2014/main" id="{437F30C3-EB34-4ECA-AA48-765A3CBB21B0}"/>
              </a:ext>
            </a:extLst>
          </p:cNvPr>
          <p:cNvSpPr txBox="1"/>
          <p:nvPr/>
        </p:nvSpPr>
        <p:spPr>
          <a:xfrm>
            <a:off x="8516770" y="3222439"/>
            <a:ext cx="3290917" cy="1323439"/>
          </a:xfrm>
          <a:prstGeom prst="rect">
            <a:avLst/>
          </a:prstGeom>
          <a:noFill/>
        </p:spPr>
        <p:txBody>
          <a:bodyPr wrap="square">
            <a:spAutoFit/>
          </a:bodyPr>
          <a:lstStyle/>
          <a:p>
            <a:r>
              <a:rPr lang="en-US" sz="1600" dirty="0"/>
              <a:t>Kubernetes supports many container runtime providing tools e.g. Docker. However, it </a:t>
            </a:r>
            <a:r>
              <a:rPr lang="en-US" sz="1600" b="1" dirty="0"/>
              <a:t>can</a:t>
            </a:r>
            <a:r>
              <a:rPr lang="en-US" sz="1600" dirty="0"/>
              <a:t> use its own container runtime mechanism.</a:t>
            </a:r>
          </a:p>
        </p:txBody>
      </p:sp>
      <p:cxnSp>
        <p:nvCxnSpPr>
          <p:cNvPr id="13" name="Straight Arrow Connector 12">
            <a:extLst>
              <a:ext uri="{FF2B5EF4-FFF2-40B4-BE49-F238E27FC236}">
                <a16:creationId xmlns:a16="http://schemas.microsoft.com/office/drawing/2014/main" id="{138C67C2-0106-4B01-BE4C-00D8BFFA30AA}"/>
              </a:ext>
            </a:extLst>
          </p:cNvPr>
          <p:cNvCxnSpPr>
            <a:cxnSpLocks/>
            <a:stCxn id="11" idx="1"/>
          </p:cNvCxnSpPr>
          <p:nvPr/>
        </p:nvCxnSpPr>
        <p:spPr>
          <a:xfrm flipH="1">
            <a:off x="6997148" y="3884159"/>
            <a:ext cx="1519622" cy="136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80116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8398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5C319E-0BFF-4AB5-81DB-A7EB1ED3D9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46579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A3E6A0-36D3-43FD-9E6C-E9C0F6EEDD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89543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3C4FB-5291-4212-A748-74B5E4C5E5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2716041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9E087B-39D0-48EB-8125-D384393000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21668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16663-D113-4B35-BB2D-E28A52BF66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056513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29ABBE-7EBE-4C5D-B32A-14E44C132FF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5732689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F81A6A-9AFE-4208-A0B3-FE74391859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83822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5A1F2-15A1-48D1-A31B-6DD3BE9E67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62105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1B69AF-1D01-4311-9D79-F5E2B45535E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96569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5" name="Picture 4">
            <a:extLst>
              <a:ext uri="{FF2B5EF4-FFF2-40B4-BE49-F238E27FC236}">
                <a16:creationId xmlns:a16="http://schemas.microsoft.com/office/drawing/2014/main" id="{2C87BE29-2249-44B0-B42D-0220198F8D3A}"/>
              </a:ext>
            </a:extLst>
          </p:cNvPr>
          <p:cNvPicPr>
            <a:picLocks noChangeAspect="1"/>
          </p:cNvPicPr>
          <p:nvPr/>
        </p:nvPicPr>
        <p:blipFill>
          <a:blip r:embed="rId2"/>
          <a:stretch>
            <a:fillRect/>
          </a:stretch>
        </p:blipFill>
        <p:spPr>
          <a:xfrm>
            <a:off x="1212615" y="2093976"/>
            <a:ext cx="6311701" cy="4008783"/>
          </a:xfrm>
          <a:prstGeom prst="rect">
            <a:avLst/>
          </a:prstGeom>
        </p:spPr>
      </p:pic>
      <p:sp>
        <p:nvSpPr>
          <p:cNvPr id="11" name="TextBox 10">
            <a:extLst>
              <a:ext uri="{FF2B5EF4-FFF2-40B4-BE49-F238E27FC236}">
                <a16:creationId xmlns:a16="http://schemas.microsoft.com/office/drawing/2014/main" id="{437F30C3-EB34-4ECA-AA48-765A3CBB21B0}"/>
              </a:ext>
            </a:extLst>
          </p:cNvPr>
          <p:cNvSpPr txBox="1"/>
          <p:nvPr/>
        </p:nvSpPr>
        <p:spPr>
          <a:xfrm>
            <a:off x="8861327" y="2828319"/>
            <a:ext cx="3198151" cy="2308324"/>
          </a:xfrm>
          <a:prstGeom prst="rect">
            <a:avLst/>
          </a:prstGeom>
          <a:noFill/>
        </p:spPr>
        <p:txBody>
          <a:bodyPr wrap="square">
            <a:spAutoFit/>
          </a:bodyPr>
          <a:lstStyle/>
          <a:p>
            <a:r>
              <a:rPr lang="en-US" sz="1600" b="0" i="0" dirty="0">
                <a:solidFill>
                  <a:srgbClr val="0A0A23"/>
                </a:solidFill>
                <a:effectLst/>
                <a:latin typeface="Rockwell (Body)"/>
              </a:rPr>
              <a:t>The Kubelet component in a node/server performs all the </a:t>
            </a:r>
            <a:r>
              <a:rPr lang="en-US" sz="1600" b="1" i="0" dirty="0">
                <a:solidFill>
                  <a:srgbClr val="0A0A23"/>
                </a:solidFill>
                <a:effectLst/>
                <a:latin typeface="Rockwell (Body)"/>
              </a:rPr>
              <a:t>pod operations </a:t>
            </a:r>
            <a:r>
              <a:rPr lang="en-US" sz="1600" b="0" i="0" dirty="0">
                <a:solidFill>
                  <a:srgbClr val="0A0A23"/>
                </a:solidFill>
                <a:effectLst/>
                <a:latin typeface="Rockwell (Body)"/>
              </a:rPr>
              <a:t>(create, delete, update, health monitoring etc.), it ensures the </a:t>
            </a:r>
            <a:r>
              <a:rPr lang="en-US" sz="1600" b="1" i="0" dirty="0">
                <a:solidFill>
                  <a:srgbClr val="0A0A23"/>
                </a:solidFill>
                <a:effectLst/>
                <a:latin typeface="Rockwell (Body)"/>
              </a:rPr>
              <a:t>desire configuration </a:t>
            </a:r>
            <a:r>
              <a:rPr lang="en-US" sz="1600" b="0" i="0" dirty="0">
                <a:solidFill>
                  <a:srgbClr val="0A0A23"/>
                </a:solidFill>
                <a:effectLst/>
                <a:latin typeface="Rockwell (Body)"/>
              </a:rPr>
              <a:t>of pods given by the administrator/user running inside a node.</a:t>
            </a:r>
            <a:endParaRPr lang="en-US" sz="1600" dirty="0">
              <a:solidFill>
                <a:srgbClr val="0A0A23"/>
              </a:solidFill>
              <a:latin typeface="Rockwell (Body)"/>
            </a:endParaRPr>
          </a:p>
          <a:p>
            <a:endParaRPr lang="en-US" sz="1600" dirty="0"/>
          </a:p>
        </p:txBody>
      </p:sp>
      <p:cxnSp>
        <p:nvCxnSpPr>
          <p:cNvPr id="14" name="Straight Arrow Connector 13">
            <a:extLst>
              <a:ext uri="{FF2B5EF4-FFF2-40B4-BE49-F238E27FC236}">
                <a16:creationId xmlns:a16="http://schemas.microsoft.com/office/drawing/2014/main" id="{544ABDFC-92D4-4AA5-ABF0-80CC89D1D8FB}"/>
              </a:ext>
            </a:extLst>
          </p:cNvPr>
          <p:cNvCxnSpPr>
            <a:stCxn id="11" idx="1"/>
          </p:cNvCxnSpPr>
          <p:nvPr/>
        </p:nvCxnSpPr>
        <p:spPr>
          <a:xfrm flipH="1">
            <a:off x="6970643" y="3982481"/>
            <a:ext cx="1890684" cy="456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90395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E5552-DC02-45DC-B9A8-C5AE388E87A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882968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E4663-462E-4F6A-99D3-660BAB9879E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0424563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86DAEE-85D9-47BA-86D1-36CB0D5D5D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93901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E9776-F5E8-487F-BA10-B442C8E405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573431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7DD706-D5BA-4FF1-8E26-3889C1F446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063382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00B55-1A3B-4E11-A434-33AF6B7B41D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7043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303D9-1EA6-47C3-AA98-1E30B9356CF1}"/>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37711665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B484B-6564-4031-95BE-5B587D20C6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278616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C1711-327C-4B3C-A620-B12F309AA8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396794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AC792F-1330-4586-9921-273D645A80D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73204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5" name="Picture 4">
            <a:extLst>
              <a:ext uri="{FF2B5EF4-FFF2-40B4-BE49-F238E27FC236}">
                <a16:creationId xmlns:a16="http://schemas.microsoft.com/office/drawing/2014/main" id="{2C87BE29-2249-44B0-B42D-0220198F8D3A}"/>
              </a:ext>
            </a:extLst>
          </p:cNvPr>
          <p:cNvPicPr>
            <a:picLocks noChangeAspect="1"/>
          </p:cNvPicPr>
          <p:nvPr/>
        </p:nvPicPr>
        <p:blipFill>
          <a:blip r:embed="rId2"/>
          <a:stretch>
            <a:fillRect/>
          </a:stretch>
        </p:blipFill>
        <p:spPr>
          <a:xfrm>
            <a:off x="1212615" y="2093976"/>
            <a:ext cx="6311701" cy="4008783"/>
          </a:xfrm>
          <a:prstGeom prst="rect">
            <a:avLst/>
          </a:prstGeom>
        </p:spPr>
      </p:pic>
      <p:sp>
        <p:nvSpPr>
          <p:cNvPr id="11" name="TextBox 10">
            <a:extLst>
              <a:ext uri="{FF2B5EF4-FFF2-40B4-BE49-F238E27FC236}">
                <a16:creationId xmlns:a16="http://schemas.microsoft.com/office/drawing/2014/main" id="{437F30C3-EB34-4ECA-AA48-765A3CBB21B0}"/>
              </a:ext>
            </a:extLst>
          </p:cNvPr>
          <p:cNvSpPr txBox="1"/>
          <p:nvPr/>
        </p:nvSpPr>
        <p:spPr>
          <a:xfrm>
            <a:off x="8901083" y="3133120"/>
            <a:ext cx="3290917" cy="2062103"/>
          </a:xfrm>
          <a:prstGeom prst="rect">
            <a:avLst/>
          </a:prstGeom>
          <a:noFill/>
        </p:spPr>
        <p:txBody>
          <a:bodyPr wrap="square">
            <a:spAutoFit/>
          </a:bodyPr>
          <a:lstStyle/>
          <a:p>
            <a:r>
              <a:rPr kumimoji="0" lang="en-US" altLang="en-US" sz="1600" b="0" i="0" u="none" strike="noStrike" cap="none" normalizeH="0" baseline="0" dirty="0">
                <a:ln>
                  <a:noFill/>
                </a:ln>
                <a:solidFill>
                  <a:srgbClr val="0A0A23"/>
                </a:solidFill>
                <a:effectLst/>
                <a:latin typeface="Rockwell (Body)"/>
              </a:rPr>
              <a:t>The purpose of Kube-proxy is to manage the </a:t>
            </a:r>
            <a:r>
              <a:rPr kumimoji="0" lang="en-US" altLang="en-US" sz="1600" b="1" i="0" u="none" strike="noStrike" cap="none" normalizeH="0" baseline="0" dirty="0">
                <a:ln>
                  <a:noFill/>
                </a:ln>
                <a:solidFill>
                  <a:srgbClr val="0A0A23"/>
                </a:solidFill>
                <a:effectLst/>
                <a:latin typeface="Rockwell (Body)"/>
              </a:rPr>
              <a:t>networking</a:t>
            </a:r>
            <a:r>
              <a:rPr kumimoji="0" lang="en-US" altLang="en-US" sz="1600" b="0" i="0" u="none" strike="noStrike" cap="none" normalizeH="0" baseline="0" dirty="0">
                <a:ln>
                  <a:noFill/>
                </a:ln>
                <a:solidFill>
                  <a:srgbClr val="0A0A23"/>
                </a:solidFill>
                <a:effectLst/>
                <a:latin typeface="Rockwell (Body)"/>
              </a:rPr>
              <a:t> of a node. It helps in creating a bridge(a network for </a:t>
            </a:r>
            <a:r>
              <a:rPr kumimoji="0" lang="en-US" altLang="en-US" sz="1600" b="1" i="0" u="none" strike="noStrike" cap="none" normalizeH="0" baseline="0" dirty="0">
                <a:ln>
                  <a:noFill/>
                </a:ln>
                <a:solidFill>
                  <a:srgbClr val="0A0A23"/>
                </a:solidFill>
                <a:effectLst/>
                <a:latin typeface="Rockwell (Body)"/>
              </a:rPr>
              <a:t>communication</a:t>
            </a:r>
            <a:r>
              <a:rPr kumimoji="0" lang="en-US" altLang="en-US" sz="1600" b="0" i="0" u="none" strike="noStrike" cap="none" normalizeH="0" baseline="0" dirty="0">
                <a:ln>
                  <a:noFill/>
                </a:ln>
                <a:solidFill>
                  <a:srgbClr val="0A0A23"/>
                </a:solidFill>
                <a:effectLst/>
                <a:latin typeface="Rockwell (Body)"/>
              </a:rPr>
              <a:t> between multiple nodes/servers), also helps in </a:t>
            </a:r>
            <a:r>
              <a:rPr kumimoji="0" lang="en-US" altLang="en-US" sz="1600" b="1" i="0" u="none" strike="noStrike" cap="none" normalizeH="0" baseline="0" dirty="0">
                <a:ln>
                  <a:noFill/>
                </a:ln>
                <a:solidFill>
                  <a:srgbClr val="0A0A23"/>
                </a:solidFill>
                <a:effectLst/>
                <a:latin typeface="Rockwell (Body)"/>
              </a:rPr>
              <a:t>load-balancing</a:t>
            </a:r>
            <a:r>
              <a:rPr kumimoji="0" lang="en-US" altLang="en-US" sz="1600" b="0" i="0" u="none" strike="noStrike" cap="none" normalizeH="0" baseline="0" dirty="0">
                <a:ln>
                  <a:noFill/>
                </a:ln>
                <a:solidFill>
                  <a:srgbClr val="0A0A23"/>
                </a:solidFill>
                <a:effectLst/>
                <a:latin typeface="Rockwell (Body)"/>
              </a:rPr>
              <a:t> between multiple nodes/servers.</a:t>
            </a:r>
            <a:endParaRPr lang="en-US" sz="1600" dirty="0"/>
          </a:p>
        </p:txBody>
      </p:sp>
      <p:cxnSp>
        <p:nvCxnSpPr>
          <p:cNvPr id="7" name="Straight Arrow Connector 6">
            <a:extLst>
              <a:ext uri="{FF2B5EF4-FFF2-40B4-BE49-F238E27FC236}">
                <a16:creationId xmlns:a16="http://schemas.microsoft.com/office/drawing/2014/main" id="{DE40648B-1EC8-4F29-91E3-EEB870F06405}"/>
              </a:ext>
            </a:extLst>
          </p:cNvPr>
          <p:cNvCxnSpPr>
            <a:stCxn id="11" idx="1"/>
          </p:cNvCxnSpPr>
          <p:nvPr/>
        </p:nvCxnSpPr>
        <p:spPr>
          <a:xfrm flipH="1" flipV="1">
            <a:off x="6957391" y="3538330"/>
            <a:ext cx="1943692" cy="6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1977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892DB-76D0-402E-B825-1C3C167DC4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9659293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C0E51E-5873-40CF-896C-5DB7F17998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298693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0EF9F-D3CC-4361-9FE7-FF15226F93E2}"/>
              </a:ext>
            </a:extLst>
          </p:cNvPr>
          <p:cNvPicPr>
            <a:picLocks noChangeAspect="1"/>
          </p:cNvPicPr>
          <p:nvPr/>
        </p:nvPicPr>
        <p:blipFill>
          <a:blip r:embed="rId2"/>
          <a:stretch>
            <a:fillRect/>
          </a:stretch>
        </p:blipFill>
        <p:spPr>
          <a:xfrm>
            <a:off x="0" y="119270"/>
            <a:ext cx="12192000" cy="6738730"/>
          </a:xfrm>
          <a:prstGeom prst="rect">
            <a:avLst/>
          </a:prstGeom>
        </p:spPr>
      </p:pic>
    </p:spTree>
    <p:extLst>
      <p:ext uri="{BB962C8B-B14F-4D97-AF65-F5344CB8AC3E}">
        <p14:creationId xmlns:p14="http://schemas.microsoft.com/office/powerpoint/2010/main" val="32755004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86DCB3-0BBD-4165-81FE-B1BF09780B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97393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74851-7C23-4645-8C12-EAE8D95588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37220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8A564-7BB8-42DE-BE20-A23699A1D3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750054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063C5-5C28-4E52-AA15-B06622BB05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39493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3621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2916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802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848" y="2093976"/>
            <a:ext cx="3290917" cy="1323439"/>
          </a:xfrm>
          <a:prstGeom prst="rect">
            <a:avLst/>
          </a:prstGeom>
          <a:noFill/>
        </p:spPr>
        <p:txBody>
          <a:bodyPr wrap="square">
            <a:spAutoFit/>
          </a:bodyPr>
          <a:lstStyle/>
          <a:p>
            <a:r>
              <a:rPr lang="en-US" sz="1600" dirty="0"/>
              <a:t>Kubernetes stores all the information related to the cluster in a key-value pair database like etcd database. It is an external component of master node.</a:t>
            </a:r>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10" name="Straight Arrow Connector 9">
            <a:extLst>
              <a:ext uri="{FF2B5EF4-FFF2-40B4-BE49-F238E27FC236}">
                <a16:creationId xmlns:a16="http://schemas.microsoft.com/office/drawing/2014/main" id="{97D97AEF-9CD8-44A7-8C7F-EA8AA13B5B2E}"/>
              </a:ext>
            </a:extLst>
          </p:cNvPr>
          <p:cNvCxnSpPr>
            <a:stCxn id="11" idx="3"/>
          </p:cNvCxnSpPr>
          <p:nvPr/>
        </p:nvCxnSpPr>
        <p:spPr>
          <a:xfrm>
            <a:off x="4360765" y="2755696"/>
            <a:ext cx="1920765" cy="795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52959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1FB0-CCF1-4133-ACD4-120781B4CE9D}"/>
              </a:ext>
            </a:extLst>
          </p:cNvPr>
          <p:cNvSpPr>
            <a:spLocks noGrp="1"/>
          </p:cNvSpPr>
          <p:nvPr>
            <p:ph type="title"/>
          </p:nvPr>
        </p:nvSpPr>
        <p:spPr/>
        <p:txBody>
          <a:bodyPr/>
          <a:lstStyle/>
          <a:p>
            <a:r>
              <a:rPr lang="en-US" dirty="0"/>
              <a:t>Jenkins with kubernetes</a:t>
            </a:r>
          </a:p>
        </p:txBody>
      </p:sp>
      <p:sp>
        <p:nvSpPr>
          <p:cNvPr id="3" name="Content Placeholder 2">
            <a:extLst>
              <a:ext uri="{FF2B5EF4-FFF2-40B4-BE49-F238E27FC236}">
                <a16:creationId xmlns:a16="http://schemas.microsoft.com/office/drawing/2014/main" id="{5A702FFD-633F-4850-B9A6-EA1651630804}"/>
              </a:ext>
            </a:extLst>
          </p:cNvPr>
          <p:cNvSpPr>
            <a:spLocks noGrp="1"/>
          </p:cNvSpPr>
          <p:nvPr>
            <p:ph idx="1"/>
          </p:nvPr>
        </p:nvSpPr>
        <p:spPr/>
        <p:txBody>
          <a:bodyPr>
            <a:normAutofit fontScale="92500" lnSpcReduction="20000"/>
          </a:bodyPr>
          <a:lstStyle/>
          <a:p>
            <a:r>
              <a:rPr lang="en-US" dirty="0">
                <a:latin typeface="Rockwell (Body)"/>
              </a:rPr>
              <a:t>Install tiller if the helm version is &lt; v3.</a:t>
            </a:r>
          </a:p>
          <a:p>
            <a:r>
              <a:rPr lang="en-US" dirty="0">
                <a:latin typeface="Rockwell (Body)"/>
              </a:rPr>
              <a:t>Tiller </a:t>
            </a:r>
            <a:r>
              <a:rPr lang="en-US" b="0" i="0" dirty="0">
                <a:solidFill>
                  <a:srgbClr val="202124"/>
                </a:solidFill>
                <a:effectLst/>
                <a:latin typeface="Rockwell (Body)"/>
              </a:rPr>
              <a:t>runs on your Kubernetes cluster, listens for commands from helm , and handles the configuration and deployment of software releases on the cluster.</a:t>
            </a:r>
            <a:br>
              <a:rPr lang="en-US" b="0" i="0" dirty="0">
                <a:solidFill>
                  <a:srgbClr val="202124"/>
                </a:solidFill>
                <a:effectLst/>
                <a:latin typeface="Rockwell (Body)"/>
              </a:rPr>
            </a:br>
            <a:br>
              <a:rPr lang="en-US" b="0" i="0" dirty="0">
                <a:solidFill>
                  <a:srgbClr val="202124"/>
                </a:solidFill>
                <a:effectLst/>
                <a:latin typeface="Rockwell (Body)"/>
              </a:rPr>
            </a:br>
            <a:r>
              <a:rPr lang="en-US" b="0" i="0" dirty="0">
                <a:solidFill>
                  <a:srgbClr val="202124"/>
                </a:solidFill>
                <a:effectLst/>
                <a:latin typeface="Rockwell (Body)"/>
              </a:rPr>
              <a:t>Step # 1</a:t>
            </a:r>
            <a:br>
              <a:rPr lang="en-US" b="0" i="0" dirty="0">
                <a:solidFill>
                  <a:srgbClr val="202124"/>
                </a:solidFill>
                <a:effectLst/>
                <a:latin typeface="Rockwell (Body)"/>
              </a:rPr>
            </a:br>
            <a:r>
              <a:rPr lang="en-US" b="0" i="0" dirty="0">
                <a:solidFill>
                  <a:srgbClr val="202124"/>
                </a:solidFill>
                <a:effectLst/>
                <a:latin typeface="Rockwell (Body)"/>
              </a:rPr>
              <a:t>kubectl -n kube-system create serviceaccount tiller</a:t>
            </a:r>
            <a:br>
              <a:rPr lang="en-US" b="0" i="0" dirty="0">
                <a:solidFill>
                  <a:srgbClr val="202124"/>
                </a:solidFill>
                <a:effectLst/>
                <a:latin typeface="Rockwell (Body)"/>
              </a:rPr>
            </a:br>
            <a:br>
              <a:rPr lang="en-US" b="0" i="0" dirty="0">
                <a:solidFill>
                  <a:srgbClr val="202124"/>
                </a:solidFill>
                <a:effectLst/>
                <a:latin typeface="Rockwell (Body)"/>
              </a:rPr>
            </a:br>
            <a:r>
              <a:rPr lang="en-US" b="0" i="0" dirty="0">
                <a:solidFill>
                  <a:srgbClr val="202124"/>
                </a:solidFill>
                <a:effectLst/>
                <a:latin typeface="Rockwell (Body)"/>
              </a:rPr>
              <a:t>Step # 2</a:t>
            </a:r>
            <a:br>
              <a:rPr lang="en-US" b="0" i="0" dirty="0">
                <a:solidFill>
                  <a:srgbClr val="202124"/>
                </a:solidFill>
                <a:effectLst/>
                <a:latin typeface="Rockwell (Body)"/>
              </a:rPr>
            </a:br>
            <a:r>
              <a:rPr lang="en-US" b="0" i="0" dirty="0">
                <a:solidFill>
                  <a:srgbClr val="202124"/>
                </a:solidFill>
                <a:effectLst/>
                <a:latin typeface="Rockwell (Body)"/>
              </a:rPr>
              <a:t>kubectl create clusterrolebinding tiller --clusterrole cluster-admin --serviceaccount=kube-system:tiller</a:t>
            </a:r>
            <a:br>
              <a:rPr lang="en-US" b="0" i="0" dirty="0">
                <a:solidFill>
                  <a:srgbClr val="202124"/>
                </a:solidFill>
                <a:effectLst/>
                <a:latin typeface="Rockwell (Body)"/>
              </a:rPr>
            </a:br>
            <a:br>
              <a:rPr lang="en-US" b="0" i="0" dirty="0">
                <a:solidFill>
                  <a:srgbClr val="202124"/>
                </a:solidFill>
                <a:effectLst/>
                <a:latin typeface="Rockwell (Body)"/>
              </a:rPr>
            </a:br>
            <a:r>
              <a:rPr lang="en-US" b="0" i="0" dirty="0">
                <a:solidFill>
                  <a:srgbClr val="202124"/>
                </a:solidFill>
                <a:effectLst/>
                <a:latin typeface="Rockwell (Body)"/>
              </a:rPr>
              <a:t>Step # 3</a:t>
            </a:r>
            <a:br>
              <a:rPr lang="en-US" b="0" i="0" dirty="0">
                <a:solidFill>
                  <a:srgbClr val="202124"/>
                </a:solidFill>
                <a:effectLst/>
                <a:latin typeface="Rockwell (Body)"/>
              </a:rPr>
            </a:br>
            <a:r>
              <a:rPr lang="en-US" b="0" i="0" dirty="0">
                <a:solidFill>
                  <a:srgbClr val="202124"/>
                </a:solidFill>
                <a:effectLst/>
                <a:latin typeface="Rockwell (Body)"/>
              </a:rPr>
              <a:t>helm init --service-account tiller</a:t>
            </a:r>
          </a:p>
          <a:p>
            <a:r>
              <a:rPr lang="en-US" b="0" i="0" dirty="0">
                <a:solidFill>
                  <a:srgbClr val="202124"/>
                </a:solidFill>
                <a:effectLst/>
                <a:latin typeface="Rockwell (Body)"/>
              </a:rPr>
              <a:t>Make sure that the tiller pod is running inside the kube-system namespace.</a:t>
            </a:r>
            <a:br>
              <a:rPr lang="en-US" b="0" i="0" dirty="0">
                <a:solidFill>
                  <a:srgbClr val="202124"/>
                </a:solidFill>
                <a:effectLst/>
                <a:latin typeface="Rockwell (Body)"/>
              </a:rPr>
            </a:br>
            <a:br>
              <a:rPr lang="en-US" b="0" i="0" dirty="0">
                <a:solidFill>
                  <a:srgbClr val="202124"/>
                </a:solidFill>
                <a:effectLst/>
                <a:latin typeface="Rockwell (Body)"/>
              </a:rPr>
            </a:br>
            <a:br>
              <a:rPr lang="en-US" b="0" i="0" dirty="0">
                <a:solidFill>
                  <a:srgbClr val="202124"/>
                </a:solidFill>
                <a:effectLst/>
                <a:latin typeface="Rockwell (Body)"/>
              </a:rPr>
            </a:br>
            <a:endParaRPr lang="en-US" dirty="0">
              <a:latin typeface="Rockwell (Body)"/>
            </a:endParaRPr>
          </a:p>
        </p:txBody>
      </p:sp>
    </p:spTree>
    <p:extLst>
      <p:ext uri="{BB962C8B-B14F-4D97-AF65-F5344CB8AC3E}">
        <p14:creationId xmlns:p14="http://schemas.microsoft.com/office/powerpoint/2010/main" val="18545003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311-B294-42D7-8131-EA3129528A84}"/>
              </a:ext>
            </a:extLst>
          </p:cNvPr>
          <p:cNvSpPr>
            <a:spLocks noGrp="1"/>
          </p:cNvSpPr>
          <p:nvPr>
            <p:ph type="title"/>
          </p:nvPr>
        </p:nvSpPr>
        <p:spPr/>
        <p:txBody>
          <a:bodyPr/>
          <a:lstStyle/>
          <a:p>
            <a:r>
              <a:rPr lang="en-US" dirty="0"/>
              <a:t>Jenkins with kubernetes (</a:t>
            </a:r>
            <a:r>
              <a:rPr lang="en-US" dirty="0" err="1"/>
              <a:t>cont</a:t>
            </a:r>
            <a:r>
              <a:rPr lang="en-US" dirty="0"/>
              <a:t>)</a:t>
            </a:r>
          </a:p>
        </p:txBody>
      </p:sp>
      <p:sp>
        <p:nvSpPr>
          <p:cNvPr id="3" name="Content Placeholder 2">
            <a:extLst>
              <a:ext uri="{FF2B5EF4-FFF2-40B4-BE49-F238E27FC236}">
                <a16:creationId xmlns:a16="http://schemas.microsoft.com/office/drawing/2014/main" id="{988BB156-69B2-488D-AEBA-392CA160C692}"/>
              </a:ext>
            </a:extLst>
          </p:cNvPr>
          <p:cNvSpPr>
            <a:spLocks noGrp="1"/>
          </p:cNvSpPr>
          <p:nvPr>
            <p:ph idx="1"/>
          </p:nvPr>
        </p:nvSpPr>
        <p:spPr>
          <a:xfrm>
            <a:off x="1069848" y="2121408"/>
            <a:ext cx="10058400" cy="4438418"/>
          </a:xfrm>
        </p:spPr>
        <p:txBody>
          <a:bodyPr/>
          <a:lstStyle/>
          <a:p>
            <a:r>
              <a:rPr lang="en-US" dirty="0"/>
              <a:t>Add Jenkins updated repository</a:t>
            </a:r>
            <a:br>
              <a:rPr lang="en-US" dirty="0"/>
            </a:br>
            <a:r>
              <a:rPr lang="en-US" dirty="0"/>
              <a:t>helm repo add Jenkins </a:t>
            </a:r>
            <a:r>
              <a:rPr lang="en-US" dirty="0">
                <a:hlinkClick r:id="rId2"/>
              </a:rPr>
              <a:t>https://charts.jenkins.io</a:t>
            </a:r>
            <a:endParaRPr lang="en-US" dirty="0"/>
          </a:p>
          <a:p>
            <a:endParaRPr lang="en-US" dirty="0"/>
          </a:p>
          <a:p>
            <a:endParaRPr lang="en-US" dirty="0"/>
          </a:p>
        </p:txBody>
      </p:sp>
      <p:pic>
        <p:nvPicPr>
          <p:cNvPr id="5" name="Picture 4">
            <a:extLst>
              <a:ext uri="{FF2B5EF4-FFF2-40B4-BE49-F238E27FC236}">
                <a16:creationId xmlns:a16="http://schemas.microsoft.com/office/drawing/2014/main" id="{424909CB-94B7-46FB-A52C-A1017008457B}"/>
              </a:ext>
            </a:extLst>
          </p:cNvPr>
          <p:cNvPicPr>
            <a:picLocks noChangeAspect="1"/>
          </p:cNvPicPr>
          <p:nvPr/>
        </p:nvPicPr>
        <p:blipFill>
          <a:blip r:embed="rId3"/>
          <a:stretch>
            <a:fillRect/>
          </a:stretch>
        </p:blipFill>
        <p:spPr>
          <a:xfrm>
            <a:off x="1164358" y="3111204"/>
            <a:ext cx="8592819" cy="3262164"/>
          </a:xfrm>
          <a:prstGeom prst="rect">
            <a:avLst/>
          </a:prstGeom>
        </p:spPr>
      </p:pic>
    </p:spTree>
    <p:extLst>
      <p:ext uri="{BB962C8B-B14F-4D97-AF65-F5344CB8AC3E}">
        <p14:creationId xmlns:p14="http://schemas.microsoft.com/office/powerpoint/2010/main" val="33933941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3434D-442B-4484-998F-284475A140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93178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CBF8D-FB48-4108-85F8-C6B6E7C192B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7043797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C814F-AC7C-4778-AA14-1A0B16AC10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0203556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B110AA-1EF9-4F6C-A24B-381EC251A35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6491063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46DF81-BE1F-451B-ACB4-4F399D4904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32670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8EC47-54FF-40FE-87DF-C66E1C27B2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65046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CD9634-B2C3-4D9A-9842-28089932F634}"/>
              </a:ext>
            </a:extLst>
          </p:cNvPr>
          <p:cNvPicPr>
            <a:picLocks noChangeAspect="1"/>
          </p:cNvPicPr>
          <p:nvPr/>
        </p:nvPicPr>
        <p:blipFill>
          <a:blip r:embed="rId2"/>
          <a:stretch>
            <a:fillRect/>
          </a:stretch>
        </p:blipFill>
        <p:spPr>
          <a:xfrm>
            <a:off x="556439" y="613969"/>
            <a:ext cx="11079121" cy="5630061"/>
          </a:xfrm>
          <a:prstGeom prst="rect">
            <a:avLst/>
          </a:prstGeom>
        </p:spPr>
      </p:pic>
    </p:spTree>
    <p:extLst>
      <p:ext uri="{BB962C8B-B14F-4D97-AF65-F5344CB8AC3E}">
        <p14:creationId xmlns:p14="http://schemas.microsoft.com/office/powerpoint/2010/main" val="41356479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4CDFD7-A4C1-4880-884D-0DAB358E7C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4808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848" y="2093976"/>
            <a:ext cx="3290917" cy="2554545"/>
          </a:xfrm>
          <a:prstGeom prst="rect">
            <a:avLst/>
          </a:prstGeom>
          <a:noFill/>
        </p:spPr>
        <p:txBody>
          <a:bodyPr wrap="square">
            <a:spAutoFit/>
          </a:bodyPr>
          <a:lstStyle/>
          <a:p>
            <a:r>
              <a:rPr lang="en-US" sz="1600" b="0" i="0" dirty="0">
                <a:solidFill>
                  <a:srgbClr val="202124"/>
                </a:solidFill>
                <a:effectLst/>
                <a:latin typeface="Rockwell (Body)"/>
              </a:rPr>
              <a:t>The API Server services REST operations and provides the frontend to the cluster's shared state through which all other components interact. The components does not communicate directly with each other, they do indirect communication using this API-server.</a:t>
            </a:r>
            <a:endParaRPr lang="en-US" sz="1600" dirty="0">
              <a:latin typeface="Rockwell (Body)"/>
            </a:endParaRPr>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9" name="Straight Arrow Connector 8">
            <a:extLst>
              <a:ext uri="{FF2B5EF4-FFF2-40B4-BE49-F238E27FC236}">
                <a16:creationId xmlns:a16="http://schemas.microsoft.com/office/drawing/2014/main" id="{087CED0A-7567-4379-8C62-F9E15394A8E4}"/>
              </a:ext>
            </a:extLst>
          </p:cNvPr>
          <p:cNvCxnSpPr/>
          <p:nvPr/>
        </p:nvCxnSpPr>
        <p:spPr>
          <a:xfrm>
            <a:off x="4240696" y="2557670"/>
            <a:ext cx="3564834" cy="76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68070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06C8C3-5C2B-428F-A3D9-A6CC557F65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927006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62706E-BDBA-4670-A3E5-AEBA660627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594719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87C437-F619-4543-8371-8F554C3760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888242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B9131-BEC0-48DD-B2B2-383C0A149A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591941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86810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8226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812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13009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89476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71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976" y="1793072"/>
            <a:ext cx="3290917" cy="4524315"/>
          </a:xfrm>
          <a:prstGeom prst="rect">
            <a:avLst/>
          </a:prstGeom>
          <a:noFill/>
        </p:spPr>
        <p:txBody>
          <a:bodyPr wrap="square">
            <a:spAutoFit/>
          </a:bodyPr>
          <a:lstStyle/>
          <a:p>
            <a:r>
              <a:rPr lang="en-US" sz="1600" b="0" i="0" dirty="0">
                <a:solidFill>
                  <a:srgbClr val="0A0A23"/>
                </a:solidFill>
                <a:effectLst/>
                <a:latin typeface="Rockwell (Body)"/>
              </a:rPr>
              <a:t>The controller manager is responsible for controlling the state of the cluster. When you let Kubernetes know what you want in your cluster, the controller tries to convert the actual current state into desired state of the administrator/user. The controller manager first sees all the desires of an administrator and then orders the scheduler component to take actions to fulfill those desires. The controller manager ensures that all the administrator’s desires are fulfilled.</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endParaRPr lang="en-US" sz="1600" dirty="0"/>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6" name="Straight Arrow Connector 5">
            <a:extLst>
              <a:ext uri="{FF2B5EF4-FFF2-40B4-BE49-F238E27FC236}">
                <a16:creationId xmlns:a16="http://schemas.microsoft.com/office/drawing/2014/main" id="{3B1663B9-8CC3-4F76-92CC-659F9403CC46}"/>
              </a:ext>
            </a:extLst>
          </p:cNvPr>
          <p:cNvCxnSpPr/>
          <p:nvPr/>
        </p:nvCxnSpPr>
        <p:spPr>
          <a:xfrm>
            <a:off x="4360893" y="3657600"/>
            <a:ext cx="3471142" cy="755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0560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125278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9210649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947363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37281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7062028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0542115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5698701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9528814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50156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74845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848" y="2093976"/>
            <a:ext cx="3290917" cy="2308324"/>
          </a:xfrm>
          <a:prstGeom prst="rect">
            <a:avLst/>
          </a:prstGeom>
          <a:noFill/>
        </p:spPr>
        <p:txBody>
          <a:bodyPr wrap="square">
            <a:spAutoFit/>
          </a:bodyPr>
          <a:lstStyle/>
          <a:p>
            <a:r>
              <a:rPr lang="en-US" altLang="en-US" sz="1600" dirty="0">
                <a:solidFill>
                  <a:srgbClr val="0A0A23"/>
                </a:solidFill>
                <a:latin typeface="Rockwell (Body)"/>
              </a:rPr>
              <a:t>It follows the commands given by the </a:t>
            </a:r>
            <a:r>
              <a:rPr lang="en-US" altLang="en-US" sz="1600" b="1" dirty="0">
                <a:solidFill>
                  <a:srgbClr val="0A0A23"/>
                </a:solidFill>
                <a:latin typeface="Rockwell (Body)"/>
              </a:rPr>
              <a:t>controller manager </a:t>
            </a:r>
            <a:r>
              <a:rPr lang="en-US" altLang="en-US" sz="1600" dirty="0">
                <a:solidFill>
                  <a:srgbClr val="0A0A23"/>
                </a:solidFill>
                <a:latin typeface="Rockwell (Body)"/>
              </a:rPr>
              <a:t>to it via the API-server and take actions to fulfill desires of an administrator/user. If the administrator/user does not specifies a node for a pod, it will pick the </a:t>
            </a:r>
            <a:r>
              <a:rPr lang="en-US" altLang="en-US" sz="1600" b="1" dirty="0">
                <a:solidFill>
                  <a:srgbClr val="0A0A23"/>
                </a:solidFill>
                <a:latin typeface="Rockwell (Body)"/>
              </a:rPr>
              <a:t>best possible </a:t>
            </a:r>
            <a:r>
              <a:rPr lang="en-US" altLang="en-US" sz="1600" dirty="0">
                <a:solidFill>
                  <a:srgbClr val="0A0A23"/>
                </a:solidFill>
                <a:latin typeface="Rockwell (Body)"/>
              </a:rPr>
              <a:t>node by itself.</a:t>
            </a:r>
            <a:endParaRPr lang="en-US" sz="1600" dirty="0"/>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4" name="Straight Arrow Connector 3">
            <a:extLst>
              <a:ext uri="{FF2B5EF4-FFF2-40B4-BE49-F238E27FC236}">
                <a16:creationId xmlns:a16="http://schemas.microsoft.com/office/drawing/2014/main" id="{352876F8-8F6E-4BF4-9846-E36AA2B4A56E}"/>
              </a:ext>
            </a:extLst>
          </p:cNvPr>
          <p:cNvCxnSpPr>
            <a:stCxn id="11" idx="3"/>
          </p:cNvCxnSpPr>
          <p:nvPr/>
        </p:nvCxnSpPr>
        <p:spPr>
          <a:xfrm>
            <a:off x="4360765" y="3248138"/>
            <a:ext cx="1987026" cy="111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21303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100165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1851214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523012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9671365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92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4" name="Picture 3">
            <a:extLst>
              <a:ext uri="{FF2B5EF4-FFF2-40B4-BE49-F238E27FC236}">
                <a16:creationId xmlns:a16="http://schemas.microsoft.com/office/drawing/2014/main" id="{2459E8C0-CDB7-45BE-9586-8015B943342E}"/>
              </a:ext>
            </a:extLst>
          </p:cNvPr>
          <p:cNvPicPr>
            <a:picLocks noChangeAspect="1"/>
          </p:cNvPicPr>
          <p:nvPr/>
        </p:nvPicPr>
        <p:blipFill>
          <a:blip r:embed="rId2"/>
          <a:stretch>
            <a:fillRect/>
          </a:stretch>
        </p:blipFill>
        <p:spPr>
          <a:xfrm>
            <a:off x="1063752" y="1987825"/>
            <a:ext cx="7310236" cy="3959045"/>
          </a:xfrm>
          <a:prstGeom prst="rect">
            <a:avLst/>
          </a:prstGeom>
        </p:spPr>
      </p:pic>
      <p:cxnSp>
        <p:nvCxnSpPr>
          <p:cNvPr id="10" name="Straight Arrow Connector 9">
            <a:extLst>
              <a:ext uri="{FF2B5EF4-FFF2-40B4-BE49-F238E27FC236}">
                <a16:creationId xmlns:a16="http://schemas.microsoft.com/office/drawing/2014/main" id="{5C1D14DC-5181-4ADB-AB83-B5274DE1A561}"/>
              </a:ext>
            </a:extLst>
          </p:cNvPr>
          <p:cNvCxnSpPr/>
          <p:nvPr/>
        </p:nvCxnSpPr>
        <p:spPr>
          <a:xfrm flipH="1">
            <a:off x="6480313" y="2570922"/>
            <a:ext cx="282271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D2DD17-54CB-48F0-A2FC-E1BD879260D7}"/>
              </a:ext>
            </a:extLst>
          </p:cNvPr>
          <p:cNvSpPr txBox="1"/>
          <p:nvPr/>
        </p:nvSpPr>
        <p:spPr>
          <a:xfrm>
            <a:off x="9303027" y="2109257"/>
            <a:ext cx="2888974" cy="3046988"/>
          </a:xfrm>
          <a:prstGeom prst="rect">
            <a:avLst/>
          </a:prstGeom>
          <a:noFill/>
        </p:spPr>
        <p:txBody>
          <a:bodyPr wrap="square">
            <a:spAutoFit/>
          </a:bodyPr>
          <a:lstStyle/>
          <a:p>
            <a:r>
              <a:rPr lang="en-US" sz="1600" dirty="0"/>
              <a:t>A pod is a smallest working unit in Kubernetes, it can have many containers running in it and if a single container stops or fails, the entire pod is deleted by Kubernetes and a new pod is created to fulfil the current desire with same application containers this is how Kubernetes provides resilience.</a:t>
            </a:r>
          </a:p>
        </p:txBody>
      </p:sp>
    </p:spTree>
    <p:extLst>
      <p:ext uri="{BB962C8B-B14F-4D97-AF65-F5344CB8AC3E}">
        <p14:creationId xmlns:p14="http://schemas.microsoft.com/office/powerpoint/2010/main" val="2777852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5" name="Picture 4">
            <a:extLst>
              <a:ext uri="{FF2B5EF4-FFF2-40B4-BE49-F238E27FC236}">
                <a16:creationId xmlns:a16="http://schemas.microsoft.com/office/drawing/2014/main" id="{BBEF1D09-8F00-4BD0-960C-BAA9BA6D4B50}"/>
              </a:ext>
            </a:extLst>
          </p:cNvPr>
          <p:cNvPicPr>
            <a:picLocks noChangeAspect="1"/>
          </p:cNvPicPr>
          <p:nvPr/>
        </p:nvPicPr>
        <p:blipFill>
          <a:blip r:embed="rId2"/>
          <a:stretch>
            <a:fillRect/>
          </a:stretch>
        </p:blipFill>
        <p:spPr>
          <a:xfrm>
            <a:off x="1063752" y="1917735"/>
            <a:ext cx="5933396" cy="4224647"/>
          </a:xfrm>
          <a:prstGeom prst="rect">
            <a:avLst/>
          </a:prstGeom>
        </p:spPr>
      </p:pic>
    </p:spTree>
    <p:extLst>
      <p:ext uri="{BB962C8B-B14F-4D97-AF65-F5344CB8AC3E}">
        <p14:creationId xmlns:p14="http://schemas.microsoft.com/office/powerpoint/2010/main" val="1018514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Microservice architecture</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p:txBody>
          <a:bodyPr/>
          <a:lstStyle/>
          <a:p>
            <a:r>
              <a:rPr lang="en-US" dirty="0"/>
              <a:t>De-coupled application.</a:t>
            </a:r>
          </a:p>
          <a:p>
            <a:r>
              <a:rPr lang="en-US" dirty="0"/>
              <a:t>We break the application into multiple services, each service having its own business logic and database layers.</a:t>
            </a:r>
          </a:p>
          <a:p>
            <a:r>
              <a:rPr lang="en-US" dirty="0"/>
              <a:t>No down time.</a:t>
            </a:r>
          </a:p>
          <a:p>
            <a:r>
              <a:rPr lang="en-US" dirty="0"/>
              <a:t>A service can communicate with other services.</a:t>
            </a:r>
          </a:p>
          <a:p>
            <a:r>
              <a:rPr lang="en-US" b="0" i="0" dirty="0">
                <a:solidFill>
                  <a:srgbClr val="202124"/>
                </a:solidFill>
                <a:effectLst/>
                <a:latin typeface="Rockwell (Body)"/>
              </a:rPr>
              <a:t>The API Gateway is responsible for request routing, composition, and protocol translation. </a:t>
            </a:r>
          </a:p>
          <a:p>
            <a:r>
              <a:rPr lang="en-US" b="0" i="0" dirty="0">
                <a:solidFill>
                  <a:srgbClr val="202124"/>
                </a:solidFill>
                <a:effectLst/>
                <a:latin typeface="Rockwell (Body)"/>
              </a:rPr>
              <a:t>Each and every microservice in your system </a:t>
            </a:r>
            <a:r>
              <a:rPr lang="en-US" b="1" i="0" dirty="0">
                <a:solidFill>
                  <a:srgbClr val="202124"/>
                </a:solidFill>
                <a:effectLst/>
                <a:latin typeface="Rockwell (Body)"/>
              </a:rPr>
              <a:t>must have a well-defined and documented API</a:t>
            </a:r>
            <a:r>
              <a:rPr lang="en-US" b="0" i="0" dirty="0">
                <a:solidFill>
                  <a:srgbClr val="202124"/>
                </a:solidFill>
                <a:effectLst/>
                <a:latin typeface="Rockwell (Body)"/>
              </a:rPr>
              <a:t>. This API is the “contract” that exists between different service owners.</a:t>
            </a:r>
          </a:p>
          <a:p>
            <a:endParaRPr lang="en-US" dirty="0">
              <a:latin typeface="Rockwell (Body)"/>
            </a:endParaRPr>
          </a:p>
          <a:p>
            <a:endParaRPr lang="en-US" dirty="0"/>
          </a:p>
        </p:txBody>
      </p:sp>
    </p:spTree>
    <p:extLst>
      <p:ext uri="{BB962C8B-B14F-4D97-AF65-F5344CB8AC3E}">
        <p14:creationId xmlns:p14="http://schemas.microsoft.com/office/powerpoint/2010/main" val="3923877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4" name="Picture 3">
            <a:extLst>
              <a:ext uri="{FF2B5EF4-FFF2-40B4-BE49-F238E27FC236}">
                <a16:creationId xmlns:a16="http://schemas.microsoft.com/office/drawing/2014/main" id="{EF7B7CD6-CB50-4655-8DF8-79A900C643D4}"/>
              </a:ext>
            </a:extLst>
          </p:cNvPr>
          <p:cNvPicPr>
            <a:picLocks noChangeAspect="1"/>
          </p:cNvPicPr>
          <p:nvPr/>
        </p:nvPicPr>
        <p:blipFill>
          <a:blip r:embed="rId2"/>
          <a:stretch>
            <a:fillRect/>
          </a:stretch>
        </p:blipFill>
        <p:spPr>
          <a:xfrm>
            <a:off x="1063752" y="1668179"/>
            <a:ext cx="6153177" cy="4805507"/>
          </a:xfrm>
          <a:prstGeom prst="rect">
            <a:avLst/>
          </a:prstGeom>
        </p:spPr>
      </p:pic>
    </p:spTree>
    <p:extLst>
      <p:ext uri="{BB962C8B-B14F-4D97-AF65-F5344CB8AC3E}">
        <p14:creationId xmlns:p14="http://schemas.microsoft.com/office/powerpoint/2010/main" val="3475908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8486-73DE-41B7-AFCD-D35A06A5D9B6}"/>
              </a:ext>
            </a:extLst>
          </p:cNvPr>
          <p:cNvSpPr>
            <a:spLocks noGrp="1"/>
          </p:cNvSpPr>
          <p:nvPr>
            <p:ph type="title"/>
          </p:nvPr>
        </p:nvSpPr>
        <p:spPr/>
        <p:txBody>
          <a:bodyPr/>
          <a:lstStyle/>
          <a:p>
            <a:r>
              <a:rPr lang="en-US" dirty="0"/>
              <a:t>Host/Node/server/worker/slave</a:t>
            </a:r>
          </a:p>
        </p:txBody>
      </p:sp>
      <p:sp>
        <p:nvSpPr>
          <p:cNvPr id="3" name="Content Placeholder 2">
            <a:extLst>
              <a:ext uri="{FF2B5EF4-FFF2-40B4-BE49-F238E27FC236}">
                <a16:creationId xmlns:a16="http://schemas.microsoft.com/office/drawing/2014/main" id="{8647B392-B667-431B-B16A-68447A8A7C1D}"/>
              </a:ext>
            </a:extLst>
          </p:cNvPr>
          <p:cNvSpPr>
            <a:spLocks noGrp="1"/>
          </p:cNvSpPr>
          <p:nvPr>
            <p:ph idx="1"/>
          </p:nvPr>
        </p:nvSpPr>
        <p:spPr>
          <a:xfrm>
            <a:off x="1069848" y="2121408"/>
            <a:ext cx="10058400" cy="4736592"/>
          </a:xfrm>
        </p:spPr>
        <p:txBody>
          <a:bodyPr>
            <a:normAutofit/>
          </a:bodyPr>
          <a:lstStyle/>
          <a:p>
            <a:r>
              <a:rPr lang="en-US" dirty="0"/>
              <a:t>A node in kubernetes looks similar to a host machine in docker but instead of running containers directly, it creates pods (wrappers) and multiple containers are created in each of these pods. Pods are created connected on a same network bridge of host/node/server.</a:t>
            </a:r>
          </a:p>
          <a:p>
            <a:r>
              <a:rPr lang="en-US" dirty="0"/>
              <a:t>Each host/node/server has its own namespace called “root” namespace.</a:t>
            </a:r>
          </a:p>
          <a:p>
            <a:r>
              <a:rPr lang="en-US" dirty="0"/>
              <a:t>Each pod in a node also have their own namespace. These namespaces are connected with bridge network of host/node/server so that all the pods in a node can have similar network.</a:t>
            </a:r>
          </a:p>
        </p:txBody>
      </p:sp>
    </p:spTree>
    <p:extLst>
      <p:ext uri="{BB962C8B-B14F-4D97-AF65-F5344CB8AC3E}">
        <p14:creationId xmlns:p14="http://schemas.microsoft.com/office/powerpoint/2010/main" val="1006198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638B1-674A-44D2-9EA8-8AE995BC1A61}"/>
              </a:ext>
            </a:extLst>
          </p:cNvPr>
          <p:cNvPicPr>
            <a:picLocks noChangeAspect="1"/>
          </p:cNvPicPr>
          <p:nvPr/>
        </p:nvPicPr>
        <p:blipFill>
          <a:blip r:embed="rId2"/>
          <a:stretch>
            <a:fillRect/>
          </a:stretch>
        </p:blipFill>
        <p:spPr>
          <a:xfrm>
            <a:off x="3787013" y="2199861"/>
            <a:ext cx="4617974" cy="4173507"/>
          </a:xfrm>
          <a:prstGeom prst="rect">
            <a:avLst/>
          </a:prstGeom>
        </p:spPr>
      </p:pic>
      <p:sp>
        <p:nvSpPr>
          <p:cNvPr id="7" name="Title 1">
            <a:extLst>
              <a:ext uri="{FF2B5EF4-FFF2-40B4-BE49-F238E27FC236}">
                <a16:creationId xmlns:a16="http://schemas.microsoft.com/office/drawing/2014/main" id="{F2F6F599-BB74-47BD-B6C0-79E5574C7EF5}"/>
              </a:ext>
            </a:extLst>
          </p:cNvPr>
          <p:cNvSpPr>
            <a:spLocks noGrp="1"/>
          </p:cNvSpPr>
          <p:nvPr>
            <p:ph type="title"/>
          </p:nvPr>
        </p:nvSpPr>
        <p:spPr>
          <a:xfrm>
            <a:off x="1069848" y="484632"/>
            <a:ext cx="10058400" cy="1609344"/>
          </a:xfrm>
        </p:spPr>
        <p:txBody>
          <a:bodyPr/>
          <a:lstStyle/>
          <a:p>
            <a:r>
              <a:rPr lang="en-US" dirty="0"/>
              <a:t>Communication between pods</a:t>
            </a:r>
          </a:p>
        </p:txBody>
      </p:sp>
    </p:spTree>
    <p:extLst>
      <p:ext uri="{BB962C8B-B14F-4D97-AF65-F5344CB8AC3E}">
        <p14:creationId xmlns:p14="http://schemas.microsoft.com/office/powerpoint/2010/main" val="331213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Pods</a:t>
            </a:r>
          </a:p>
        </p:txBody>
      </p:sp>
      <p:sp>
        <p:nvSpPr>
          <p:cNvPr id="3" name="Content Placeholder 2">
            <a:extLst>
              <a:ext uri="{FF2B5EF4-FFF2-40B4-BE49-F238E27FC236}">
                <a16:creationId xmlns:a16="http://schemas.microsoft.com/office/drawing/2014/main" id="{F2D90498-7D8E-4832-8C73-937B4F22E226}"/>
              </a:ext>
            </a:extLst>
          </p:cNvPr>
          <p:cNvSpPr>
            <a:spLocks noGrp="1"/>
          </p:cNvSpPr>
          <p:nvPr>
            <p:ph idx="1"/>
          </p:nvPr>
        </p:nvSpPr>
        <p:spPr/>
        <p:txBody>
          <a:bodyPr/>
          <a:lstStyle/>
          <a:p>
            <a:pPr algn="l"/>
            <a:r>
              <a:rPr lang="en-US" b="0" i="0" dirty="0">
                <a:solidFill>
                  <a:srgbClr val="222222"/>
                </a:solidFill>
                <a:effectLst/>
                <a:latin typeface="Rockwell (Body)"/>
              </a:rPr>
              <a:t>In terms of Docker concepts, </a:t>
            </a:r>
            <a:br>
              <a:rPr lang="en-US" b="0" i="0" dirty="0">
                <a:solidFill>
                  <a:srgbClr val="222222"/>
                </a:solidFill>
                <a:effectLst/>
                <a:latin typeface="Rockwell (Body)"/>
              </a:rPr>
            </a:br>
            <a:br>
              <a:rPr lang="en-US" b="0" i="0" dirty="0">
                <a:solidFill>
                  <a:srgbClr val="222222"/>
                </a:solidFill>
                <a:effectLst/>
                <a:latin typeface="Rockwell (Body)"/>
              </a:rPr>
            </a:br>
            <a:r>
              <a:rPr lang="en-US" b="0" i="0" dirty="0">
                <a:solidFill>
                  <a:srgbClr val="222222"/>
                </a:solidFill>
                <a:effectLst/>
                <a:latin typeface="Rockwell (Body)"/>
              </a:rPr>
              <a:t>“A Pod is similar to a group of Docker containers with </a:t>
            </a:r>
            <a:r>
              <a:rPr lang="en-US" b="1" i="0" dirty="0">
                <a:solidFill>
                  <a:srgbClr val="222222"/>
                </a:solidFill>
                <a:effectLst/>
                <a:latin typeface="Rockwell (Body)"/>
              </a:rPr>
              <a:t>shared namespaces and shared filesystem volumes</a:t>
            </a:r>
            <a:r>
              <a:rPr lang="en-US" b="0" i="0" dirty="0">
                <a:solidFill>
                  <a:srgbClr val="222222"/>
                </a:solidFill>
                <a:effectLst/>
                <a:latin typeface="Rockwell (Body)"/>
              </a:rPr>
              <a:t>.”</a:t>
            </a:r>
          </a:p>
          <a:p>
            <a:r>
              <a:rPr lang="en-US" b="0" i="0" dirty="0">
                <a:solidFill>
                  <a:srgbClr val="222222"/>
                </a:solidFill>
                <a:effectLst/>
                <a:latin typeface="Rockwell (Body)"/>
              </a:rPr>
              <a:t>The shared </a:t>
            </a:r>
            <a:r>
              <a:rPr lang="en-US" b="1" i="0" dirty="0">
                <a:solidFill>
                  <a:srgbClr val="222222"/>
                </a:solidFill>
                <a:effectLst/>
                <a:latin typeface="Rockwell (Body)"/>
              </a:rPr>
              <a:t>context</a:t>
            </a:r>
            <a:r>
              <a:rPr lang="en-US" b="0" i="0" dirty="0">
                <a:solidFill>
                  <a:srgbClr val="222222"/>
                </a:solidFill>
                <a:effectLst/>
                <a:latin typeface="Rockwell (Body)"/>
              </a:rPr>
              <a:t> of a Pod is a set of Linux </a:t>
            </a:r>
            <a:r>
              <a:rPr lang="en-US" b="1" i="0" dirty="0">
                <a:solidFill>
                  <a:srgbClr val="222222"/>
                </a:solidFill>
                <a:effectLst/>
                <a:latin typeface="Rockwell (Body)"/>
              </a:rPr>
              <a:t>namespaces, cgroups, and potentially other facets of isolation</a:t>
            </a:r>
            <a:r>
              <a:rPr lang="en-US" b="0" i="0" dirty="0">
                <a:solidFill>
                  <a:srgbClr val="222222"/>
                </a:solidFill>
                <a:effectLst/>
                <a:latin typeface="Rockwell (Body)"/>
              </a:rPr>
              <a:t> - the same things that </a:t>
            </a:r>
            <a:r>
              <a:rPr lang="en-US" b="1" i="0" dirty="0">
                <a:solidFill>
                  <a:srgbClr val="222222"/>
                </a:solidFill>
                <a:effectLst/>
                <a:latin typeface="Rockwell (Body)"/>
              </a:rPr>
              <a:t>isolate</a:t>
            </a:r>
            <a:r>
              <a:rPr lang="en-US" b="0" i="0" dirty="0">
                <a:solidFill>
                  <a:srgbClr val="222222"/>
                </a:solidFill>
                <a:effectLst/>
                <a:latin typeface="Rockwell (Body)"/>
              </a:rPr>
              <a:t> a Docker container. Within a Pod's context, the individual applications may have further sub-isolations applied.</a:t>
            </a:r>
          </a:p>
          <a:p>
            <a:r>
              <a:rPr lang="en-US" dirty="0">
                <a:solidFill>
                  <a:srgbClr val="222222"/>
                </a:solidFill>
                <a:latin typeface="Rockwell (Body)"/>
              </a:rPr>
              <a:t>Kubernetes only assigns IP addresses to pods and every container running inside that pod will be using that IP address but a different port.</a:t>
            </a:r>
            <a:endParaRPr lang="en-US" b="0" i="0" dirty="0">
              <a:solidFill>
                <a:srgbClr val="222222"/>
              </a:solidFill>
              <a:effectLst/>
              <a:latin typeface="Rockwell (Body)"/>
            </a:endParaRPr>
          </a:p>
        </p:txBody>
      </p:sp>
    </p:spTree>
    <p:extLst>
      <p:ext uri="{BB962C8B-B14F-4D97-AF65-F5344CB8AC3E}">
        <p14:creationId xmlns:p14="http://schemas.microsoft.com/office/powerpoint/2010/main" val="2100944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Pods (continued)</a:t>
            </a:r>
          </a:p>
        </p:txBody>
      </p:sp>
      <p:sp>
        <p:nvSpPr>
          <p:cNvPr id="3" name="Content Placeholder 2">
            <a:extLst>
              <a:ext uri="{FF2B5EF4-FFF2-40B4-BE49-F238E27FC236}">
                <a16:creationId xmlns:a16="http://schemas.microsoft.com/office/drawing/2014/main" id="{F2D90498-7D8E-4832-8C73-937B4F22E226}"/>
              </a:ext>
            </a:extLst>
          </p:cNvPr>
          <p:cNvSpPr>
            <a:spLocks noGrp="1"/>
          </p:cNvSpPr>
          <p:nvPr>
            <p:ph idx="1"/>
          </p:nvPr>
        </p:nvSpPr>
        <p:spPr/>
        <p:txBody>
          <a:bodyPr/>
          <a:lstStyle/>
          <a:p>
            <a:r>
              <a:rPr lang="en-US" b="0" dirty="0">
                <a:solidFill>
                  <a:srgbClr val="222222"/>
                </a:solidFill>
                <a:effectLst/>
                <a:latin typeface="Rockwell (Body)"/>
              </a:rPr>
              <a:t>Pods are the smallest deployable units of computing that you can create and manage in Kubernetes.</a:t>
            </a:r>
          </a:p>
          <a:p>
            <a:r>
              <a:rPr lang="en-US" b="0" dirty="0">
                <a:solidFill>
                  <a:srgbClr val="222222"/>
                </a:solidFill>
                <a:effectLst/>
                <a:latin typeface="Rockwell (Body)"/>
              </a:rPr>
              <a:t>As well as application containers, a Pod can contain </a:t>
            </a:r>
            <a:r>
              <a:rPr lang="en-US" b="1" dirty="0">
                <a:solidFill>
                  <a:srgbClr val="222222"/>
                </a:solidFill>
                <a:effectLst/>
                <a:latin typeface="Rockwell (Body)"/>
              </a:rPr>
              <a:t>init containers </a:t>
            </a:r>
            <a:r>
              <a:rPr lang="en-US" b="0" dirty="0">
                <a:solidFill>
                  <a:srgbClr val="222222"/>
                </a:solidFill>
                <a:effectLst/>
                <a:latin typeface="Rockwell (Body)"/>
              </a:rPr>
              <a:t>that run during Pod startup. You can also inject </a:t>
            </a:r>
            <a:r>
              <a:rPr lang="en-US" b="1" dirty="0">
                <a:solidFill>
                  <a:srgbClr val="222222"/>
                </a:solidFill>
                <a:effectLst/>
                <a:latin typeface="Rockwell (Body)"/>
              </a:rPr>
              <a:t>ephemeral containers </a:t>
            </a:r>
            <a:r>
              <a:rPr lang="en-US" b="0" dirty="0">
                <a:solidFill>
                  <a:srgbClr val="222222"/>
                </a:solidFill>
                <a:effectLst/>
                <a:latin typeface="Rockwell (Body)"/>
              </a:rPr>
              <a:t>for debugging if your cluster offers this. </a:t>
            </a:r>
            <a:r>
              <a:rPr lang="en-US" dirty="0">
                <a:latin typeface="Rockwell (Body)"/>
              </a:rPr>
              <a:t>A pod can have </a:t>
            </a:r>
            <a:r>
              <a:rPr lang="en-US" b="1" dirty="0">
                <a:latin typeface="Rockwell (Body)"/>
              </a:rPr>
              <a:t>multiple containers </a:t>
            </a:r>
            <a:r>
              <a:rPr lang="en-US" dirty="0">
                <a:latin typeface="Rockwell (Body)"/>
              </a:rPr>
              <a:t>running in it of any type. </a:t>
            </a:r>
          </a:p>
          <a:p>
            <a:r>
              <a:rPr lang="en-US" b="0" dirty="0">
                <a:solidFill>
                  <a:srgbClr val="222222"/>
                </a:solidFill>
                <a:effectLst/>
                <a:latin typeface="Rockwell (Body)"/>
              </a:rPr>
              <a:t>A Pod is a group of one or more containers, with </a:t>
            </a:r>
            <a:r>
              <a:rPr lang="en-US" b="1" dirty="0">
                <a:solidFill>
                  <a:srgbClr val="222222"/>
                </a:solidFill>
                <a:effectLst/>
                <a:latin typeface="Rockwell (Body)"/>
              </a:rPr>
              <a:t>shared</a:t>
            </a:r>
            <a:r>
              <a:rPr lang="en-US" b="0" dirty="0">
                <a:solidFill>
                  <a:srgbClr val="222222"/>
                </a:solidFill>
                <a:effectLst/>
                <a:latin typeface="Rockwell (Body)"/>
              </a:rPr>
              <a:t> storage and network resources, and a specification for how to run the containers.</a:t>
            </a:r>
            <a:endParaRPr lang="en-US" dirty="0">
              <a:latin typeface="Rockwell (Body)"/>
            </a:endParaRPr>
          </a:p>
          <a:p>
            <a:r>
              <a:rPr lang="en-US" dirty="0"/>
              <a:t>The containers inside a pod live together, die together, share resources.</a:t>
            </a:r>
          </a:p>
        </p:txBody>
      </p:sp>
    </p:spTree>
    <p:extLst>
      <p:ext uri="{BB962C8B-B14F-4D97-AF65-F5344CB8AC3E}">
        <p14:creationId xmlns:p14="http://schemas.microsoft.com/office/powerpoint/2010/main" val="263652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E6BD-CC56-471A-A627-A1A0B70267E7}"/>
              </a:ext>
            </a:extLst>
          </p:cNvPr>
          <p:cNvSpPr>
            <a:spLocks noGrp="1"/>
          </p:cNvSpPr>
          <p:nvPr>
            <p:ph type="title"/>
          </p:nvPr>
        </p:nvSpPr>
        <p:spPr/>
        <p:txBody>
          <a:bodyPr/>
          <a:lstStyle/>
          <a:p>
            <a:r>
              <a:rPr lang="en-US" dirty="0"/>
              <a:t>Pods (Continued)</a:t>
            </a:r>
          </a:p>
        </p:txBody>
      </p:sp>
      <p:pic>
        <p:nvPicPr>
          <p:cNvPr id="7" name="Picture 6">
            <a:extLst>
              <a:ext uri="{FF2B5EF4-FFF2-40B4-BE49-F238E27FC236}">
                <a16:creationId xmlns:a16="http://schemas.microsoft.com/office/drawing/2014/main" id="{36922539-4A87-4CA4-8A5F-4E9743438859}"/>
              </a:ext>
            </a:extLst>
          </p:cNvPr>
          <p:cNvPicPr>
            <a:picLocks noChangeAspect="1"/>
          </p:cNvPicPr>
          <p:nvPr/>
        </p:nvPicPr>
        <p:blipFill>
          <a:blip r:embed="rId2"/>
          <a:stretch>
            <a:fillRect/>
          </a:stretch>
        </p:blipFill>
        <p:spPr>
          <a:xfrm>
            <a:off x="2028908" y="2252871"/>
            <a:ext cx="8134184" cy="3691570"/>
          </a:xfrm>
          <a:prstGeom prst="rect">
            <a:avLst/>
          </a:prstGeom>
        </p:spPr>
      </p:pic>
    </p:spTree>
    <p:extLst>
      <p:ext uri="{BB962C8B-B14F-4D97-AF65-F5344CB8AC3E}">
        <p14:creationId xmlns:p14="http://schemas.microsoft.com/office/powerpoint/2010/main" val="3364751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D3EEF3-0427-4693-B7D9-4D851AF5B23F}"/>
              </a:ext>
            </a:extLst>
          </p:cNvPr>
          <p:cNvPicPr>
            <a:picLocks noChangeAspect="1"/>
          </p:cNvPicPr>
          <p:nvPr/>
        </p:nvPicPr>
        <p:blipFill>
          <a:blip r:embed="rId2"/>
          <a:stretch>
            <a:fillRect/>
          </a:stretch>
        </p:blipFill>
        <p:spPr>
          <a:xfrm>
            <a:off x="537958" y="424071"/>
            <a:ext cx="8095096" cy="2819400"/>
          </a:xfrm>
          <a:prstGeom prst="rect">
            <a:avLst/>
          </a:prstGeom>
        </p:spPr>
      </p:pic>
      <p:pic>
        <p:nvPicPr>
          <p:cNvPr id="7" name="Picture 6">
            <a:extLst>
              <a:ext uri="{FF2B5EF4-FFF2-40B4-BE49-F238E27FC236}">
                <a16:creationId xmlns:a16="http://schemas.microsoft.com/office/drawing/2014/main" id="{8190F1BA-980D-4C2B-9D71-5F6C68CE1056}"/>
              </a:ext>
            </a:extLst>
          </p:cNvPr>
          <p:cNvPicPr>
            <a:picLocks noChangeAspect="1"/>
          </p:cNvPicPr>
          <p:nvPr/>
        </p:nvPicPr>
        <p:blipFill>
          <a:blip r:embed="rId3"/>
          <a:stretch>
            <a:fillRect/>
          </a:stretch>
        </p:blipFill>
        <p:spPr>
          <a:xfrm>
            <a:off x="537958" y="3133661"/>
            <a:ext cx="8095096" cy="3518930"/>
          </a:xfrm>
          <a:prstGeom prst="rect">
            <a:avLst/>
          </a:prstGeom>
        </p:spPr>
      </p:pic>
      <p:cxnSp>
        <p:nvCxnSpPr>
          <p:cNvPr id="9" name="Straight Arrow Connector 8">
            <a:extLst>
              <a:ext uri="{FF2B5EF4-FFF2-40B4-BE49-F238E27FC236}">
                <a16:creationId xmlns:a16="http://schemas.microsoft.com/office/drawing/2014/main" id="{1A8222A3-9ED2-4768-8D6D-6A21D56E943A}"/>
              </a:ext>
            </a:extLst>
          </p:cNvPr>
          <p:cNvCxnSpPr>
            <a:endCxn id="5" idx="3"/>
          </p:cNvCxnSpPr>
          <p:nvPr/>
        </p:nvCxnSpPr>
        <p:spPr>
          <a:xfrm flipH="1" flipV="1">
            <a:off x="8633054" y="1833771"/>
            <a:ext cx="1054285" cy="657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0D58C7-10F8-49A8-A097-CA263FF7C085}"/>
              </a:ext>
            </a:extLst>
          </p:cNvPr>
          <p:cNvSpPr txBox="1"/>
          <p:nvPr/>
        </p:nvSpPr>
        <p:spPr>
          <a:xfrm>
            <a:off x="9581320" y="2528886"/>
            <a:ext cx="2610679" cy="584775"/>
          </a:xfrm>
          <a:prstGeom prst="rect">
            <a:avLst/>
          </a:prstGeom>
          <a:noFill/>
        </p:spPr>
        <p:txBody>
          <a:bodyPr wrap="square">
            <a:spAutoFit/>
          </a:bodyPr>
          <a:lstStyle/>
          <a:p>
            <a:r>
              <a:rPr lang="en-US" sz="1600" b="1" dirty="0"/>
              <a:t>Important point for multi container pods.</a:t>
            </a:r>
          </a:p>
        </p:txBody>
      </p:sp>
    </p:spTree>
    <p:extLst>
      <p:ext uri="{BB962C8B-B14F-4D97-AF65-F5344CB8AC3E}">
        <p14:creationId xmlns:p14="http://schemas.microsoft.com/office/powerpoint/2010/main" val="2634796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Pods usage</a:t>
            </a:r>
          </a:p>
        </p:txBody>
      </p:sp>
      <p:sp>
        <p:nvSpPr>
          <p:cNvPr id="3" name="Content Placeholder 2">
            <a:extLst>
              <a:ext uri="{FF2B5EF4-FFF2-40B4-BE49-F238E27FC236}">
                <a16:creationId xmlns:a16="http://schemas.microsoft.com/office/drawing/2014/main" id="{F2D90498-7D8E-4832-8C73-937B4F22E226}"/>
              </a:ext>
            </a:extLst>
          </p:cNvPr>
          <p:cNvSpPr>
            <a:spLocks noGrp="1"/>
          </p:cNvSpPr>
          <p:nvPr>
            <p:ph idx="1"/>
          </p:nvPr>
        </p:nvSpPr>
        <p:spPr/>
        <p:txBody>
          <a:bodyPr/>
          <a:lstStyle/>
          <a:p>
            <a:r>
              <a:rPr lang="en-US" b="0" i="0" dirty="0">
                <a:solidFill>
                  <a:srgbClr val="222222"/>
                </a:solidFill>
                <a:effectLst/>
                <a:latin typeface="Rockwell (Body)"/>
              </a:rPr>
              <a:t>Pods in a Kubernetes cluster are used in two main ways,</a:t>
            </a:r>
          </a:p>
          <a:p>
            <a:pPr marL="0" indent="0">
              <a:buNone/>
            </a:pPr>
            <a:r>
              <a:rPr lang="en-US" dirty="0">
                <a:solidFill>
                  <a:srgbClr val="222222"/>
                </a:solidFill>
                <a:latin typeface="Rockwell (Body)"/>
              </a:rPr>
              <a:t>   1. </a:t>
            </a:r>
            <a:r>
              <a:rPr lang="en-US" b="1" i="0" dirty="0">
                <a:solidFill>
                  <a:srgbClr val="222222"/>
                </a:solidFill>
                <a:effectLst/>
                <a:latin typeface="Rockwell (Body)"/>
              </a:rPr>
              <a:t>Pods that run a single container</a:t>
            </a:r>
            <a:r>
              <a:rPr lang="en-US" b="0" i="0" dirty="0">
                <a:solidFill>
                  <a:srgbClr val="222222"/>
                </a:solidFill>
                <a:effectLst/>
                <a:latin typeface="Rockwell (Body)"/>
              </a:rPr>
              <a:t>. The "one-container-per-Pod" model is the</a:t>
            </a:r>
            <a:br>
              <a:rPr lang="en-US" b="0" i="0" dirty="0">
                <a:solidFill>
                  <a:srgbClr val="222222"/>
                </a:solidFill>
                <a:effectLst/>
                <a:latin typeface="Rockwell (Body)"/>
              </a:rPr>
            </a:br>
            <a:r>
              <a:rPr lang="en-US" b="0" i="0" dirty="0">
                <a:solidFill>
                  <a:srgbClr val="222222"/>
                </a:solidFill>
                <a:effectLst/>
                <a:latin typeface="Rockwell (Body)"/>
              </a:rPr>
              <a:t>       most common Kubernetes use case; in this case, you can think of a Pod as a</a:t>
            </a:r>
            <a:br>
              <a:rPr lang="en-US" b="0" i="0" dirty="0">
                <a:solidFill>
                  <a:srgbClr val="222222"/>
                </a:solidFill>
                <a:effectLst/>
                <a:latin typeface="Rockwell (Body)"/>
              </a:rPr>
            </a:br>
            <a:r>
              <a:rPr lang="en-US" b="0" i="0" dirty="0">
                <a:solidFill>
                  <a:srgbClr val="222222"/>
                </a:solidFill>
                <a:effectLst/>
                <a:latin typeface="Rockwell (Body)"/>
              </a:rPr>
              <a:t>       </a:t>
            </a:r>
            <a:r>
              <a:rPr lang="en-US" b="1" i="0" dirty="0">
                <a:solidFill>
                  <a:srgbClr val="222222"/>
                </a:solidFill>
                <a:effectLst/>
                <a:latin typeface="Rockwell (Body)"/>
              </a:rPr>
              <a:t>wrapper</a:t>
            </a:r>
            <a:r>
              <a:rPr lang="en-US" b="0" i="0" dirty="0">
                <a:solidFill>
                  <a:srgbClr val="222222"/>
                </a:solidFill>
                <a:effectLst/>
                <a:latin typeface="Rockwell (Body)"/>
              </a:rPr>
              <a:t> around a single container; Kubernetes manages Pods rather than</a:t>
            </a:r>
            <a:br>
              <a:rPr lang="en-US" b="0" i="0" dirty="0">
                <a:solidFill>
                  <a:srgbClr val="222222"/>
                </a:solidFill>
                <a:effectLst/>
                <a:latin typeface="Rockwell (Body)"/>
              </a:rPr>
            </a:br>
            <a:r>
              <a:rPr lang="en-US" b="0" i="0" dirty="0">
                <a:solidFill>
                  <a:srgbClr val="222222"/>
                </a:solidFill>
                <a:effectLst/>
                <a:latin typeface="Rockwell (Body)"/>
              </a:rPr>
              <a:t>       managing the containers directly.</a:t>
            </a:r>
            <a:br>
              <a:rPr lang="en-US" b="0" i="0" dirty="0">
                <a:solidFill>
                  <a:srgbClr val="222222"/>
                </a:solidFill>
                <a:effectLst/>
                <a:latin typeface="Rockwell (Body)"/>
              </a:rPr>
            </a:br>
            <a:br>
              <a:rPr lang="en-US" b="0" i="0" dirty="0">
                <a:solidFill>
                  <a:srgbClr val="222222"/>
                </a:solidFill>
                <a:effectLst/>
                <a:latin typeface="Rockwell (Body)"/>
              </a:rPr>
            </a:br>
            <a:r>
              <a:rPr lang="en-US" b="0" i="0" dirty="0">
                <a:solidFill>
                  <a:srgbClr val="222222"/>
                </a:solidFill>
                <a:effectLst/>
                <a:latin typeface="Rockwell (Body)"/>
              </a:rPr>
              <a:t>   2. </a:t>
            </a:r>
            <a:r>
              <a:rPr lang="en-US" b="1" i="0" dirty="0">
                <a:solidFill>
                  <a:srgbClr val="222222"/>
                </a:solidFill>
                <a:effectLst/>
                <a:latin typeface="Rockwell (Body)"/>
              </a:rPr>
              <a:t>Pods that run multiple containers that need to work together</a:t>
            </a:r>
            <a:r>
              <a:rPr lang="en-US" b="0" i="0" dirty="0">
                <a:solidFill>
                  <a:srgbClr val="222222"/>
                </a:solidFill>
                <a:effectLst/>
                <a:latin typeface="Rockwell (Body)"/>
              </a:rPr>
              <a:t>. A Pod can</a:t>
            </a:r>
            <a:br>
              <a:rPr lang="en-US" b="0" i="0" dirty="0">
                <a:solidFill>
                  <a:srgbClr val="222222"/>
                </a:solidFill>
                <a:effectLst/>
                <a:latin typeface="Rockwell (Body)"/>
              </a:rPr>
            </a:br>
            <a:r>
              <a:rPr lang="en-US" b="0" i="0" dirty="0">
                <a:solidFill>
                  <a:srgbClr val="222222"/>
                </a:solidFill>
                <a:effectLst/>
                <a:latin typeface="Rockwell (Body)"/>
              </a:rPr>
              <a:t>       encapsulate an application composed of multiple co-located containers that are</a:t>
            </a:r>
            <a:br>
              <a:rPr lang="en-US" b="0" i="0" dirty="0">
                <a:solidFill>
                  <a:srgbClr val="222222"/>
                </a:solidFill>
                <a:effectLst/>
                <a:latin typeface="Rockwell (Body)"/>
              </a:rPr>
            </a:br>
            <a:r>
              <a:rPr lang="en-US" b="0" i="0" dirty="0">
                <a:solidFill>
                  <a:srgbClr val="222222"/>
                </a:solidFill>
                <a:effectLst/>
                <a:latin typeface="Rockwell (Body)"/>
              </a:rPr>
              <a:t>       tightly coupled and need to share resources. These co-located containers form</a:t>
            </a:r>
            <a:br>
              <a:rPr lang="en-US" b="0" i="0" dirty="0">
                <a:solidFill>
                  <a:srgbClr val="222222"/>
                </a:solidFill>
                <a:effectLst/>
                <a:latin typeface="Rockwell (Body)"/>
              </a:rPr>
            </a:br>
            <a:r>
              <a:rPr lang="en-US" b="0" i="0" dirty="0">
                <a:solidFill>
                  <a:srgbClr val="222222"/>
                </a:solidFill>
                <a:effectLst/>
                <a:latin typeface="Rockwell (Body)"/>
              </a:rPr>
              <a:t>       a single cohesive unit of service—for example, one container serving data</a:t>
            </a:r>
            <a:br>
              <a:rPr lang="en-US" b="0" i="0" dirty="0">
                <a:solidFill>
                  <a:srgbClr val="222222"/>
                </a:solidFill>
                <a:effectLst/>
                <a:latin typeface="Rockwell (Body)"/>
              </a:rPr>
            </a:br>
            <a:r>
              <a:rPr lang="en-US" b="0" i="0" dirty="0">
                <a:solidFill>
                  <a:srgbClr val="222222"/>
                </a:solidFill>
                <a:effectLst/>
                <a:latin typeface="Rockwell (Body)"/>
              </a:rPr>
              <a:t>       stored in a shared volume to the public, while a </a:t>
            </a:r>
            <a:r>
              <a:rPr lang="en-US" b="1" i="0" dirty="0">
                <a:solidFill>
                  <a:srgbClr val="222222"/>
                </a:solidFill>
                <a:effectLst/>
                <a:latin typeface="Rockwell (Body)"/>
              </a:rPr>
              <a:t>separate </a:t>
            </a:r>
            <a:r>
              <a:rPr lang="en-US" b="1" i="1" dirty="0">
                <a:solidFill>
                  <a:srgbClr val="222222"/>
                </a:solidFill>
                <a:effectLst/>
                <a:latin typeface="Rockwell (Body)"/>
              </a:rPr>
              <a:t>sidecar</a:t>
            </a:r>
            <a:r>
              <a:rPr lang="en-US" b="1" i="0" dirty="0">
                <a:solidFill>
                  <a:srgbClr val="222222"/>
                </a:solidFill>
                <a:effectLst/>
                <a:latin typeface="Rockwell (Body)"/>
              </a:rPr>
              <a:t> container</a:t>
            </a:r>
            <a:br>
              <a:rPr lang="en-US" b="0" i="0" dirty="0">
                <a:solidFill>
                  <a:srgbClr val="222222"/>
                </a:solidFill>
                <a:effectLst/>
                <a:latin typeface="Rockwell (Body)"/>
              </a:rPr>
            </a:br>
            <a:r>
              <a:rPr lang="en-US" b="0" i="0" dirty="0">
                <a:solidFill>
                  <a:srgbClr val="222222"/>
                </a:solidFill>
                <a:effectLst/>
                <a:latin typeface="Rockwell (Body)"/>
              </a:rPr>
              <a:t>       refreshes or updates those files. The Pod </a:t>
            </a:r>
            <a:r>
              <a:rPr lang="en-US" b="1" i="0" dirty="0">
                <a:solidFill>
                  <a:srgbClr val="222222"/>
                </a:solidFill>
                <a:effectLst/>
                <a:latin typeface="Rockwell (Body)"/>
              </a:rPr>
              <a:t>wraps these containers</a:t>
            </a:r>
            <a:r>
              <a:rPr lang="en-US" b="0" i="0" dirty="0">
                <a:solidFill>
                  <a:srgbClr val="222222"/>
                </a:solidFill>
                <a:effectLst/>
                <a:latin typeface="Rockwell (Body)"/>
              </a:rPr>
              <a:t>, storage</a:t>
            </a:r>
            <a:br>
              <a:rPr lang="en-US" b="0" i="0" dirty="0">
                <a:solidFill>
                  <a:srgbClr val="222222"/>
                </a:solidFill>
                <a:effectLst/>
                <a:latin typeface="Rockwell (Body)"/>
              </a:rPr>
            </a:br>
            <a:r>
              <a:rPr lang="en-US" b="0" i="0" dirty="0">
                <a:solidFill>
                  <a:srgbClr val="222222"/>
                </a:solidFill>
                <a:effectLst/>
                <a:latin typeface="Rockwell (Body)"/>
              </a:rPr>
              <a:t>       resources, and an ephemeral network identity together as a single unit.</a:t>
            </a:r>
          </a:p>
          <a:p>
            <a:pPr marL="0" indent="0">
              <a:buNone/>
            </a:pPr>
            <a:endParaRPr lang="en-US" dirty="0">
              <a:latin typeface="Rockwell (Body)"/>
            </a:endParaRPr>
          </a:p>
        </p:txBody>
      </p:sp>
    </p:spTree>
    <p:extLst>
      <p:ext uri="{BB962C8B-B14F-4D97-AF65-F5344CB8AC3E}">
        <p14:creationId xmlns:p14="http://schemas.microsoft.com/office/powerpoint/2010/main" val="948929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DC3F-5426-47A6-9AF7-3723E355BA6B}"/>
              </a:ext>
            </a:extLst>
          </p:cNvPr>
          <p:cNvSpPr>
            <a:spLocks noGrp="1"/>
          </p:cNvSpPr>
          <p:nvPr>
            <p:ph type="title"/>
          </p:nvPr>
        </p:nvSpPr>
        <p:spPr/>
        <p:txBody>
          <a:bodyPr/>
          <a:lstStyle/>
          <a:p>
            <a:r>
              <a:rPr lang="en-US" dirty="0"/>
              <a:t>Points to remember for pods</a:t>
            </a:r>
          </a:p>
        </p:txBody>
      </p:sp>
      <p:sp>
        <p:nvSpPr>
          <p:cNvPr id="3" name="Content Placeholder 2">
            <a:extLst>
              <a:ext uri="{FF2B5EF4-FFF2-40B4-BE49-F238E27FC236}">
                <a16:creationId xmlns:a16="http://schemas.microsoft.com/office/drawing/2014/main" id="{C6D5FC40-A7D2-44B9-96E1-09CEA0B28FD6}"/>
              </a:ext>
            </a:extLst>
          </p:cNvPr>
          <p:cNvSpPr>
            <a:spLocks noGrp="1"/>
          </p:cNvSpPr>
          <p:nvPr>
            <p:ph idx="1"/>
          </p:nvPr>
        </p:nvSpPr>
        <p:spPr/>
        <p:txBody>
          <a:bodyPr/>
          <a:lstStyle/>
          <a:p>
            <a:r>
              <a:rPr lang="en-US" b="1" i="0" dirty="0">
                <a:solidFill>
                  <a:srgbClr val="000000"/>
                </a:solidFill>
                <a:effectLst/>
                <a:latin typeface="Rockwell (Body)"/>
              </a:rPr>
              <a:t>Note:</a:t>
            </a:r>
            <a:r>
              <a:rPr lang="en-US" b="0" i="0" dirty="0">
                <a:solidFill>
                  <a:srgbClr val="000000"/>
                </a:solidFill>
                <a:effectLst/>
                <a:latin typeface="Rockwell (Body)"/>
              </a:rPr>
              <a:t> Grouping multiple co-located and co-managed containers in a single Pod is a relatively advanced use case. You should use this pattern </a:t>
            </a:r>
            <a:r>
              <a:rPr lang="en-US" b="1" i="0" dirty="0">
                <a:solidFill>
                  <a:srgbClr val="000000"/>
                </a:solidFill>
                <a:effectLst/>
                <a:latin typeface="Rockwell (Body)"/>
              </a:rPr>
              <a:t>only in specific instances in which your containers are tightly coupled</a:t>
            </a:r>
            <a:r>
              <a:rPr lang="en-US" b="0" i="0" dirty="0">
                <a:solidFill>
                  <a:srgbClr val="000000"/>
                </a:solidFill>
                <a:effectLst/>
                <a:latin typeface="Rockwell (Body)"/>
              </a:rPr>
              <a:t>.</a:t>
            </a:r>
          </a:p>
          <a:p>
            <a:r>
              <a:rPr lang="en-US" dirty="0">
                <a:solidFill>
                  <a:srgbClr val="000000"/>
                </a:solidFill>
                <a:latin typeface="Rockwell (Body)"/>
              </a:rPr>
              <a:t>Most of the time we follow </a:t>
            </a:r>
            <a:r>
              <a:rPr lang="en-US" b="0" i="0" dirty="0">
                <a:solidFill>
                  <a:srgbClr val="222222"/>
                </a:solidFill>
                <a:effectLst/>
                <a:latin typeface="Rockwell (Body)"/>
              </a:rPr>
              <a:t>"one-container-per-Pod" model because by using this model, the containers are not tightly coupled.</a:t>
            </a:r>
          </a:p>
          <a:p>
            <a:r>
              <a:rPr lang="en-US" b="0" i="0" dirty="0">
                <a:solidFill>
                  <a:srgbClr val="222222"/>
                </a:solidFill>
                <a:effectLst/>
                <a:latin typeface="Rockwell (Body)"/>
              </a:rPr>
              <a:t>Each Pod is meant to run a single instance of a given application. If you want to scale your application horizontally (to provide more overall resources by running more instances), you should use multiple Pods, one for each instance. In Kubernetes, this is typically referred to as </a:t>
            </a:r>
            <a:r>
              <a:rPr lang="en-US" b="0" i="1" dirty="0">
                <a:solidFill>
                  <a:srgbClr val="222222"/>
                </a:solidFill>
                <a:effectLst/>
                <a:latin typeface="Rockwell (Body)"/>
              </a:rPr>
              <a:t>replication</a:t>
            </a:r>
            <a:r>
              <a:rPr lang="en-US" b="0" i="0" dirty="0">
                <a:solidFill>
                  <a:srgbClr val="222222"/>
                </a:solidFill>
                <a:effectLst/>
                <a:latin typeface="Rockwell (Body)"/>
              </a:rPr>
              <a:t>. Replicated Pods are usually created and managed as a group by a workload resource and its </a:t>
            </a:r>
            <a:r>
              <a:rPr lang="en-US" dirty="0">
                <a:solidFill>
                  <a:srgbClr val="000000"/>
                </a:solidFill>
                <a:latin typeface="Rockwell (Body)"/>
              </a:rPr>
              <a:t>controller.</a:t>
            </a:r>
            <a:endParaRPr lang="en-US" b="0" i="0" dirty="0">
              <a:solidFill>
                <a:srgbClr val="222222"/>
              </a:solidFill>
              <a:effectLst/>
              <a:latin typeface="Rockwell (Body)"/>
            </a:endParaRPr>
          </a:p>
        </p:txBody>
      </p:sp>
    </p:spTree>
    <p:extLst>
      <p:ext uri="{BB962C8B-B14F-4D97-AF65-F5344CB8AC3E}">
        <p14:creationId xmlns:p14="http://schemas.microsoft.com/office/powerpoint/2010/main" val="4084029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6378-ECF7-4764-8EFB-C2E8EAEBEC91}"/>
              </a:ext>
            </a:extLst>
          </p:cNvPr>
          <p:cNvSpPr>
            <a:spLocks noGrp="1"/>
          </p:cNvSpPr>
          <p:nvPr>
            <p:ph type="title"/>
          </p:nvPr>
        </p:nvSpPr>
        <p:spPr/>
        <p:txBody>
          <a:bodyPr/>
          <a:lstStyle/>
          <a:p>
            <a:r>
              <a:rPr lang="en-US" dirty="0"/>
              <a:t>Pause containers</a:t>
            </a:r>
          </a:p>
        </p:txBody>
      </p:sp>
      <p:sp>
        <p:nvSpPr>
          <p:cNvPr id="3" name="Content Placeholder 2">
            <a:extLst>
              <a:ext uri="{FF2B5EF4-FFF2-40B4-BE49-F238E27FC236}">
                <a16:creationId xmlns:a16="http://schemas.microsoft.com/office/drawing/2014/main" id="{94C9F51A-BD7B-4923-B3F6-590106C4E169}"/>
              </a:ext>
            </a:extLst>
          </p:cNvPr>
          <p:cNvSpPr>
            <a:spLocks noGrp="1"/>
          </p:cNvSpPr>
          <p:nvPr>
            <p:ph idx="1"/>
          </p:nvPr>
        </p:nvSpPr>
        <p:spPr/>
        <p:txBody>
          <a:bodyPr/>
          <a:lstStyle/>
          <a:p>
            <a:r>
              <a:rPr lang="en-US" b="0" i="0" dirty="0">
                <a:solidFill>
                  <a:srgbClr val="242729"/>
                </a:solidFill>
                <a:effectLst/>
                <a:latin typeface="Rockwell (Body)"/>
              </a:rPr>
              <a:t>The 'pause' container is a container which </a:t>
            </a:r>
            <a:r>
              <a:rPr lang="en-US" b="1" i="0" dirty="0">
                <a:solidFill>
                  <a:srgbClr val="242729"/>
                </a:solidFill>
                <a:effectLst/>
                <a:latin typeface="Rockwell (Body)"/>
              </a:rPr>
              <a:t>holds</a:t>
            </a:r>
            <a:r>
              <a:rPr lang="en-US" b="0" i="0" dirty="0">
                <a:solidFill>
                  <a:srgbClr val="242729"/>
                </a:solidFill>
                <a:effectLst/>
                <a:latin typeface="Rockwell (Body)"/>
              </a:rPr>
              <a:t> the </a:t>
            </a:r>
            <a:r>
              <a:rPr lang="en-US" b="1" i="0" dirty="0">
                <a:solidFill>
                  <a:srgbClr val="242729"/>
                </a:solidFill>
                <a:effectLst/>
                <a:latin typeface="Rockwell (Body)"/>
              </a:rPr>
              <a:t>“network namespace” </a:t>
            </a:r>
            <a:r>
              <a:rPr lang="en-US" b="0" i="0" dirty="0">
                <a:solidFill>
                  <a:srgbClr val="242729"/>
                </a:solidFill>
                <a:effectLst/>
                <a:latin typeface="Rockwell (Body)"/>
              </a:rPr>
              <a:t>for the pod and adds all the upcoming application/main containers in that namespace so that all the containers inside a pod can communicate with each other. </a:t>
            </a:r>
          </a:p>
          <a:p>
            <a:r>
              <a:rPr lang="en-US" dirty="0">
                <a:solidFill>
                  <a:srgbClr val="242729"/>
                </a:solidFill>
                <a:latin typeface="Rockwell (Body)"/>
              </a:rPr>
              <a:t>The pause container’s duty is to allocate an IP address for the pod and to create a namespace (wrapper) where all the containers of a pod can live together.</a:t>
            </a:r>
          </a:p>
          <a:p>
            <a:r>
              <a:rPr lang="en-US" dirty="0">
                <a:solidFill>
                  <a:srgbClr val="242729"/>
                </a:solidFill>
                <a:latin typeface="Rockwell (Body)"/>
              </a:rPr>
              <a:t>The pause container after allocating the IP address, </a:t>
            </a:r>
            <a:r>
              <a:rPr lang="en-US" b="1" dirty="0">
                <a:solidFill>
                  <a:srgbClr val="242729"/>
                </a:solidFill>
                <a:latin typeface="Rockwell (Body)"/>
              </a:rPr>
              <a:t>holds</a:t>
            </a:r>
            <a:r>
              <a:rPr lang="en-US" dirty="0">
                <a:solidFill>
                  <a:srgbClr val="242729"/>
                </a:solidFill>
                <a:latin typeface="Rockwell (Body)"/>
              </a:rPr>
              <a:t> the network namespace for the upcoming application containers </a:t>
            </a:r>
            <a:r>
              <a:rPr lang="en-US" b="1" dirty="0">
                <a:solidFill>
                  <a:srgbClr val="242729"/>
                </a:solidFill>
                <a:latin typeface="Rockwell (Body)"/>
              </a:rPr>
              <a:t>and never exits and runs forever</a:t>
            </a:r>
            <a:r>
              <a:rPr lang="en-US" dirty="0">
                <a:solidFill>
                  <a:srgbClr val="242729"/>
                </a:solidFill>
                <a:latin typeface="Rockwell (Body)"/>
              </a:rPr>
              <a:t>.</a:t>
            </a:r>
          </a:p>
          <a:p>
            <a:r>
              <a:rPr lang="en-US" dirty="0">
                <a:solidFill>
                  <a:srgbClr val="242729"/>
                </a:solidFill>
                <a:latin typeface="Rockwell (Body)"/>
              </a:rPr>
              <a:t>If pause container exits, the entire pod will be deleted by Kubernetes and Kubernetes will then create a new pod with same configuration again having a new pause container and application/main containers in that newly created pod.</a:t>
            </a:r>
            <a:endParaRPr lang="en-US" dirty="0">
              <a:latin typeface="Rockwell (Body)"/>
            </a:endParaRPr>
          </a:p>
        </p:txBody>
      </p:sp>
    </p:spTree>
    <p:extLst>
      <p:ext uri="{BB962C8B-B14F-4D97-AF65-F5344CB8AC3E}">
        <p14:creationId xmlns:p14="http://schemas.microsoft.com/office/powerpoint/2010/main" val="4052207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0F02-0A54-45A8-B820-CEF35D79BF3D}"/>
              </a:ext>
            </a:extLst>
          </p:cNvPr>
          <p:cNvSpPr>
            <a:spLocks noGrp="1"/>
          </p:cNvSpPr>
          <p:nvPr>
            <p:ph type="title"/>
          </p:nvPr>
        </p:nvSpPr>
        <p:spPr>
          <a:xfrm>
            <a:off x="1069847" y="484632"/>
            <a:ext cx="10287265" cy="1609344"/>
          </a:xfrm>
        </p:spPr>
        <p:txBody>
          <a:bodyPr/>
          <a:lstStyle/>
          <a:p>
            <a:r>
              <a:rPr lang="en-US" dirty="0"/>
              <a:t>Microservice architecture (continued)</a:t>
            </a:r>
          </a:p>
        </p:txBody>
      </p:sp>
      <p:pic>
        <p:nvPicPr>
          <p:cNvPr id="5" name="Graphic 4">
            <a:extLst>
              <a:ext uri="{FF2B5EF4-FFF2-40B4-BE49-F238E27FC236}">
                <a16:creationId xmlns:a16="http://schemas.microsoft.com/office/drawing/2014/main" id="{0FC1C678-6EDE-40C1-9F8B-6F74C0E478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4430" y="2093976"/>
            <a:ext cx="6934200" cy="3667125"/>
          </a:xfrm>
          <a:prstGeom prst="rect">
            <a:avLst/>
          </a:prstGeom>
        </p:spPr>
      </p:pic>
    </p:spTree>
    <p:extLst>
      <p:ext uri="{BB962C8B-B14F-4D97-AF65-F5344CB8AC3E}">
        <p14:creationId xmlns:p14="http://schemas.microsoft.com/office/powerpoint/2010/main" val="821709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6863-5C5D-4A9C-B83D-4CA28888E103}"/>
              </a:ext>
            </a:extLst>
          </p:cNvPr>
          <p:cNvSpPr>
            <a:spLocks noGrp="1"/>
          </p:cNvSpPr>
          <p:nvPr>
            <p:ph type="title"/>
          </p:nvPr>
        </p:nvSpPr>
        <p:spPr/>
        <p:txBody>
          <a:bodyPr/>
          <a:lstStyle/>
          <a:p>
            <a:r>
              <a:rPr lang="en-US" dirty="0"/>
              <a:t>Pause containers (continued)</a:t>
            </a:r>
          </a:p>
        </p:txBody>
      </p:sp>
      <p:sp>
        <p:nvSpPr>
          <p:cNvPr id="3" name="Content Placeholder 2">
            <a:extLst>
              <a:ext uri="{FF2B5EF4-FFF2-40B4-BE49-F238E27FC236}">
                <a16:creationId xmlns:a16="http://schemas.microsoft.com/office/drawing/2014/main" id="{8F98F586-56FD-494B-8B71-22EB0AADF2C0}"/>
              </a:ext>
            </a:extLst>
          </p:cNvPr>
          <p:cNvSpPr>
            <a:spLocks noGrp="1"/>
          </p:cNvSpPr>
          <p:nvPr>
            <p:ph idx="1"/>
          </p:nvPr>
        </p:nvSpPr>
        <p:spPr/>
        <p:txBody>
          <a:bodyPr/>
          <a:lstStyle/>
          <a:p>
            <a:r>
              <a:rPr lang="en-US" dirty="0"/>
              <a:t>“Pause” is a hidden container in Kubernetes and it can not be shown using Kubernetes commands but we can see “Pause” containers by executing following docker command at any node/server/</a:t>
            </a:r>
            <a:r>
              <a:rPr lang="en-US" dirty="0" err="1"/>
              <a:t>worker_node</a:t>
            </a:r>
            <a:r>
              <a:rPr lang="en-US" dirty="0"/>
              <a:t> having some pods,</a:t>
            </a:r>
            <a:br>
              <a:rPr lang="en-US" dirty="0"/>
            </a:br>
            <a:br>
              <a:rPr lang="en-US" dirty="0"/>
            </a:br>
            <a:r>
              <a:rPr lang="en-US" dirty="0"/>
              <a:t>sudo docker ps</a:t>
            </a:r>
            <a:br>
              <a:rPr lang="en-US" dirty="0"/>
            </a:br>
            <a:br>
              <a:rPr lang="en-US" dirty="0"/>
            </a:br>
            <a:endParaRPr lang="en-US" dirty="0"/>
          </a:p>
        </p:txBody>
      </p:sp>
      <p:pic>
        <p:nvPicPr>
          <p:cNvPr id="5" name="Picture 4">
            <a:extLst>
              <a:ext uri="{FF2B5EF4-FFF2-40B4-BE49-F238E27FC236}">
                <a16:creationId xmlns:a16="http://schemas.microsoft.com/office/drawing/2014/main" id="{1F483CBE-E84D-4281-8A68-AEA84E82FAD5}"/>
              </a:ext>
            </a:extLst>
          </p:cNvPr>
          <p:cNvPicPr>
            <a:picLocks noChangeAspect="1"/>
          </p:cNvPicPr>
          <p:nvPr/>
        </p:nvPicPr>
        <p:blipFill>
          <a:blip r:embed="rId2"/>
          <a:stretch>
            <a:fillRect/>
          </a:stretch>
        </p:blipFill>
        <p:spPr>
          <a:xfrm>
            <a:off x="1063752" y="3936930"/>
            <a:ext cx="9334500" cy="1952625"/>
          </a:xfrm>
          <a:prstGeom prst="rect">
            <a:avLst/>
          </a:prstGeom>
        </p:spPr>
      </p:pic>
    </p:spTree>
    <p:extLst>
      <p:ext uri="{BB962C8B-B14F-4D97-AF65-F5344CB8AC3E}">
        <p14:creationId xmlns:p14="http://schemas.microsoft.com/office/powerpoint/2010/main" val="2767910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6863-5C5D-4A9C-B83D-4CA28888E103}"/>
              </a:ext>
            </a:extLst>
          </p:cNvPr>
          <p:cNvSpPr>
            <a:spLocks noGrp="1"/>
          </p:cNvSpPr>
          <p:nvPr>
            <p:ph type="title"/>
          </p:nvPr>
        </p:nvSpPr>
        <p:spPr/>
        <p:txBody>
          <a:bodyPr/>
          <a:lstStyle/>
          <a:p>
            <a:r>
              <a:rPr lang="en-US" dirty="0"/>
              <a:t>Pause containers inside pods</a:t>
            </a:r>
          </a:p>
        </p:txBody>
      </p:sp>
      <p:pic>
        <p:nvPicPr>
          <p:cNvPr id="7" name="Picture 6">
            <a:extLst>
              <a:ext uri="{FF2B5EF4-FFF2-40B4-BE49-F238E27FC236}">
                <a16:creationId xmlns:a16="http://schemas.microsoft.com/office/drawing/2014/main" id="{2237EFC6-878D-4E27-A114-1EE6E7ED8F0F}"/>
              </a:ext>
            </a:extLst>
          </p:cNvPr>
          <p:cNvPicPr>
            <a:picLocks noChangeAspect="1"/>
          </p:cNvPicPr>
          <p:nvPr/>
        </p:nvPicPr>
        <p:blipFill>
          <a:blip r:embed="rId2"/>
          <a:stretch>
            <a:fillRect/>
          </a:stretch>
        </p:blipFill>
        <p:spPr>
          <a:xfrm>
            <a:off x="3787013" y="2199861"/>
            <a:ext cx="4617974" cy="4173507"/>
          </a:xfrm>
          <a:prstGeom prst="rect">
            <a:avLst/>
          </a:prstGeom>
        </p:spPr>
      </p:pic>
    </p:spTree>
    <p:extLst>
      <p:ext uri="{BB962C8B-B14F-4D97-AF65-F5344CB8AC3E}">
        <p14:creationId xmlns:p14="http://schemas.microsoft.com/office/powerpoint/2010/main" val="1475944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61165-8408-4E7F-8928-29F5740A8F4A}"/>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416479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Init containers</a:t>
            </a:r>
          </a:p>
        </p:txBody>
      </p:sp>
      <p:sp>
        <p:nvSpPr>
          <p:cNvPr id="5" name="Content Placeholder 4">
            <a:extLst>
              <a:ext uri="{FF2B5EF4-FFF2-40B4-BE49-F238E27FC236}">
                <a16:creationId xmlns:a16="http://schemas.microsoft.com/office/drawing/2014/main" id="{28FC7574-CBE1-4A95-B98B-604938A731A7}"/>
              </a:ext>
            </a:extLst>
          </p:cNvPr>
          <p:cNvSpPr>
            <a:spLocks noGrp="1"/>
          </p:cNvSpPr>
          <p:nvPr>
            <p:ph idx="1"/>
          </p:nvPr>
        </p:nvSpPr>
        <p:spPr/>
        <p:txBody>
          <a:bodyPr/>
          <a:lstStyle/>
          <a:p>
            <a:r>
              <a:rPr lang="en-US" dirty="0"/>
              <a:t>Runs after the pause container allocate an IP address and holds a namespace for a pod containers. </a:t>
            </a:r>
          </a:p>
          <a:p>
            <a:r>
              <a:rPr lang="en-US" dirty="0"/>
              <a:t>The purpose of init container is to perform prework for the application containers. </a:t>
            </a:r>
            <a:br>
              <a:rPr lang="en-US" dirty="0"/>
            </a:br>
            <a:br>
              <a:rPr lang="en-US" dirty="0"/>
            </a:br>
            <a:r>
              <a:rPr lang="en-US" dirty="0"/>
              <a:t>For example</a:t>
            </a:r>
            <a:br>
              <a:rPr lang="en-US" dirty="0"/>
            </a:br>
            <a:r>
              <a:rPr lang="en-US" dirty="0"/>
              <a:t>	pulling files and storing in volume.</a:t>
            </a:r>
          </a:p>
          <a:p>
            <a:r>
              <a:rPr lang="en-US" dirty="0"/>
              <a:t>The init containers perform their tasks and then exits. When init container exits/stops, the pod is not deleted because pod is only deleted when an </a:t>
            </a:r>
            <a:r>
              <a:rPr lang="en-US" b="1" dirty="0"/>
              <a:t>application container or the pause container stops/exits</a:t>
            </a:r>
            <a:r>
              <a:rPr lang="en-US" dirty="0"/>
              <a:t>.</a:t>
            </a:r>
          </a:p>
          <a:p>
            <a:endParaRPr lang="en-US" dirty="0"/>
          </a:p>
        </p:txBody>
      </p:sp>
    </p:spTree>
    <p:extLst>
      <p:ext uri="{BB962C8B-B14F-4D97-AF65-F5344CB8AC3E}">
        <p14:creationId xmlns:p14="http://schemas.microsoft.com/office/powerpoint/2010/main" val="64496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Init containers (continued)</a:t>
            </a:r>
          </a:p>
        </p:txBody>
      </p:sp>
      <p:pic>
        <p:nvPicPr>
          <p:cNvPr id="11" name="Graphic 10">
            <a:extLst>
              <a:ext uri="{FF2B5EF4-FFF2-40B4-BE49-F238E27FC236}">
                <a16:creationId xmlns:a16="http://schemas.microsoft.com/office/drawing/2014/main" id="{145A9CF2-145E-415B-8638-396EBDA888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0477" y="2093976"/>
            <a:ext cx="3711046" cy="3949015"/>
          </a:xfrm>
          <a:prstGeom prst="rect">
            <a:avLst/>
          </a:prstGeom>
        </p:spPr>
      </p:pic>
      <p:cxnSp>
        <p:nvCxnSpPr>
          <p:cNvPr id="4" name="Straight Arrow Connector 3">
            <a:extLst>
              <a:ext uri="{FF2B5EF4-FFF2-40B4-BE49-F238E27FC236}">
                <a16:creationId xmlns:a16="http://schemas.microsoft.com/office/drawing/2014/main" id="{6D6B0A7D-CCE1-46EA-83F7-B1D8B7498340}"/>
              </a:ext>
            </a:extLst>
          </p:cNvPr>
          <p:cNvCxnSpPr/>
          <p:nvPr/>
        </p:nvCxnSpPr>
        <p:spPr>
          <a:xfrm>
            <a:off x="2782957" y="2849217"/>
            <a:ext cx="1895060" cy="967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9DC12D-B976-42F1-B0AB-D6CB19AD8524}"/>
              </a:ext>
            </a:extLst>
          </p:cNvPr>
          <p:cNvSpPr txBox="1"/>
          <p:nvPr/>
        </p:nvSpPr>
        <p:spPr>
          <a:xfrm>
            <a:off x="1835427" y="2479885"/>
            <a:ext cx="1895060" cy="369332"/>
          </a:xfrm>
          <a:prstGeom prst="rect">
            <a:avLst/>
          </a:prstGeom>
          <a:noFill/>
        </p:spPr>
        <p:txBody>
          <a:bodyPr wrap="square">
            <a:spAutoFit/>
          </a:bodyPr>
          <a:lstStyle/>
          <a:p>
            <a:pPr algn="ctr"/>
            <a:r>
              <a:rPr lang="en-US" dirty="0"/>
              <a:t>Init Container.</a:t>
            </a:r>
          </a:p>
        </p:txBody>
      </p:sp>
      <p:sp>
        <p:nvSpPr>
          <p:cNvPr id="7" name="TextBox 6">
            <a:extLst>
              <a:ext uri="{FF2B5EF4-FFF2-40B4-BE49-F238E27FC236}">
                <a16:creationId xmlns:a16="http://schemas.microsoft.com/office/drawing/2014/main" id="{971C876C-A393-49BA-A90C-90266C4D2A5C}"/>
              </a:ext>
            </a:extLst>
          </p:cNvPr>
          <p:cNvSpPr txBox="1"/>
          <p:nvPr/>
        </p:nvSpPr>
        <p:spPr>
          <a:xfrm>
            <a:off x="8779567" y="2479885"/>
            <a:ext cx="1895060" cy="646331"/>
          </a:xfrm>
          <a:prstGeom prst="rect">
            <a:avLst/>
          </a:prstGeom>
          <a:noFill/>
        </p:spPr>
        <p:txBody>
          <a:bodyPr wrap="square">
            <a:spAutoFit/>
          </a:bodyPr>
          <a:lstStyle/>
          <a:p>
            <a:pPr algn="ctr"/>
            <a:r>
              <a:rPr lang="en-US" dirty="0"/>
              <a:t>Application  Container.</a:t>
            </a:r>
          </a:p>
        </p:txBody>
      </p:sp>
      <p:cxnSp>
        <p:nvCxnSpPr>
          <p:cNvPr id="10" name="Straight Arrow Connector 9">
            <a:extLst>
              <a:ext uri="{FF2B5EF4-FFF2-40B4-BE49-F238E27FC236}">
                <a16:creationId xmlns:a16="http://schemas.microsoft.com/office/drawing/2014/main" id="{F7FDDF05-C525-4EE6-85EE-EE5A9DC7DECE}"/>
              </a:ext>
            </a:extLst>
          </p:cNvPr>
          <p:cNvCxnSpPr>
            <a:stCxn id="7" idx="2"/>
          </p:cNvCxnSpPr>
          <p:nvPr/>
        </p:nvCxnSpPr>
        <p:spPr>
          <a:xfrm flipH="1">
            <a:off x="7659758" y="3126216"/>
            <a:ext cx="2067339" cy="64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8C7F0C-8050-4271-9EC2-3EBF18996BB5}"/>
              </a:ext>
            </a:extLst>
          </p:cNvPr>
          <p:cNvCxnSpPr/>
          <p:nvPr/>
        </p:nvCxnSpPr>
        <p:spPr>
          <a:xfrm>
            <a:off x="2782957" y="5168348"/>
            <a:ext cx="25046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C6C7E0C-D21F-4652-BBE1-578ED95EFD79}"/>
              </a:ext>
            </a:extLst>
          </p:cNvPr>
          <p:cNvSpPr txBox="1"/>
          <p:nvPr/>
        </p:nvSpPr>
        <p:spPr>
          <a:xfrm>
            <a:off x="887897" y="4957178"/>
            <a:ext cx="1895060" cy="369332"/>
          </a:xfrm>
          <a:prstGeom prst="rect">
            <a:avLst/>
          </a:prstGeom>
          <a:noFill/>
        </p:spPr>
        <p:txBody>
          <a:bodyPr wrap="square">
            <a:spAutoFit/>
          </a:bodyPr>
          <a:lstStyle/>
          <a:p>
            <a:pPr algn="ctr"/>
            <a:r>
              <a:rPr lang="en-US" dirty="0"/>
              <a:t>Shared Volume.</a:t>
            </a:r>
          </a:p>
        </p:txBody>
      </p:sp>
    </p:spTree>
    <p:extLst>
      <p:ext uri="{BB962C8B-B14F-4D97-AF65-F5344CB8AC3E}">
        <p14:creationId xmlns:p14="http://schemas.microsoft.com/office/powerpoint/2010/main" val="1729389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Sidecar containers</a:t>
            </a:r>
          </a:p>
        </p:txBody>
      </p:sp>
      <p:pic>
        <p:nvPicPr>
          <p:cNvPr id="7" name="Picture 6">
            <a:extLst>
              <a:ext uri="{FF2B5EF4-FFF2-40B4-BE49-F238E27FC236}">
                <a16:creationId xmlns:a16="http://schemas.microsoft.com/office/drawing/2014/main" id="{CFF66C73-DCD6-455D-A43D-F6E53C690F7A}"/>
              </a:ext>
            </a:extLst>
          </p:cNvPr>
          <p:cNvPicPr>
            <a:picLocks noChangeAspect="1"/>
          </p:cNvPicPr>
          <p:nvPr/>
        </p:nvPicPr>
        <p:blipFill>
          <a:blip r:embed="rId2"/>
          <a:stretch>
            <a:fillRect/>
          </a:stretch>
        </p:blipFill>
        <p:spPr>
          <a:xfrm>
            <a:off x="1196274" y="2007705"/>
            <a:ext cx="6697572" cy="4108042"/>
          </a:xfrm>
          <a:prstGeom prst="rect">
            <a:avLst/>
          </a:prstGeom>
        </p:spPr>
      </p:pic>
    </p:spTree>
    <p:extLst>
      <p:ext uri="{BB962C8B-B14F-4D97-AF65-F5344CB8AC3E}">
        <p14:creationId xmlns:p14="http://schemas.microsoft.com/office/powerpoint/2010/main" val="9713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09D9-D650-4976-94B9-8A57F82642FA}"/>
              </a:ext>
            </a:extLst>
          </p:cNvPr>
          <p:cNvSpPr>
            <a:spLocks noGrp="1"/>
          </p:cNvSpPr>
          <p:nvPr>
            <p:ph type="title"/>
          </p:nvPr>
        </p:nvSpPr>
        <p:spPr/>
        <p:txBody>
          <a:bodyPr/>
          <a:lstStyle/>
          <a:p>
            <a:r>
              <a:rPr lang="en-US" dirty="0"/>
              <a:t>Sidecar containers bad example</a:t>
            </a:r>
          </a:p>
        </p:txBody>
      </p:sp>
      <p:sp>
        <p:nvSpPr>
          <p:cNvPr id="5" name="Rectangle 4">
            <a:extLst>
              <a:ext uri="{FF2B5EF4-FFF2-40B4-BE49-F238E27FC236}">
                <a16:creationId xmlns:a16="http://schemas.microsoft.com/office/drawing/2014/main" id="{07904A51-3412-4869-BCB8-76F3843EB103}"/>
              </a:ext>
            </a:extLst>
          </p:cNvPr>
          <p:cNvSpPr/>
          <p:nvPr/>
        </p:nvSpPr>
        <p:spPr>
          <a:xfrm>
            <a:off x="1205948" y="2252870"/>
            <a:ext cx="8295861" cy="3922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349B1A-826A-47CF-A00B-8E4E0362E0FE}"/>
              </a:ext>
            </a:extLst>
          </p:cNvPr>
          <p:cNvSpPr/>
          <p:nvPr/>
        </p:nvSpPr>
        <p:spPr>
          <a:xfrm>
            <a:off x="2001078"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AECF6-851C-43AF-BA3E-9B891EB23B9C}"/>
              </a:ext>
            </a:extLst>
          </p:cNvPr>
          <p:cNvSpPr/>
          <p:nvPr/>
        </p:nvSpPr>
        <p:spPr>
          <a:xfrm>
            <a:off x="6096000"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ABAC32-8093-41F3-B0B6-CF172394FA4B}"/>
              </a:ext>
            </a:extLst>
          </p:cNvPr>
          <p:cNvSpPr txBox="1"/>
          <p:nvPr/>
        </p:nvSpPr>
        <p:spPr>
          <a:xfrm>
            <a:off x="6632712" y="4029525"/>
            <a:ext cx="1550505" cy="369332"/>
          </a:xfrm>
          <a:prstGeom prst="rect">
            <a:avLst/>
          </a:prstGeom>
          <a:noFill/>
        </p:spPr>
        <p:txBody>
          <a:bodyPr wrap="square">
            <a:spAutoFit/>
          </a:bodyPr>
          <a:lstStyle/>
          <a:p>
            <a:pPr algn="ctr"/>
            <a:r>
              <a:rPr lang="en-US" dirty="0"/>
              <a:t>MySQL:3306</a:t>
            </a:r>
          </a:p>
        </p:txBody>
      </p:sp>
      <p:sp>
        <p:nvSpPr>
          <p:cNvPr id="13" name="TextBox 12">
            <a:extLst>
              <a:ext uri="{FF2B5EF4-FFF2-40B4-BE49-F238E27FC236}">
                <a16:creationId xmlns:a16="http://schemas.microsoft.com/office/drawing/2014/main" id="{6ED1DD24-0790-4F22-BFE5-641363A57821}"/>
              </a:ext>
            </a:extLst>
          </p:cNvPr>
          <p:cNvSpPr txBox="1"/>
          <p:nvPr/>
        </p:nvSpPr>
        <p:spPr>
          <a:xfrm>
            <a:off x="2428459" y="3772405"/>
            <a:ext cx="1769167" cy="923330"/>
          </a:xfrm>
          <a:prstGeom prst="rect">
            <a:avLst/>
          </a:prstGeom>
          <a:noFill/>
        </p:spPr>
        <p:txBody>
          <a:bodyPr wrap="square">
            <a:spAutoFit/>
          </a:bodyPr>
          <a:lstStyle/>
          <a:p>
            <a:pPr algn="ctr"/>
            <a:r>
              <a:rPr lang="en-US" dirty="0"/>
              <a:t>Nginx:80/433</a:t>
            </a:r>
            <a:br>
              <a:rPr lang="en-US" dirty="0"/>
            </a:br>
            <a:r>
              <a:rPr lang="en-US" dirty="0"/>
              <a:t>+</a:t>
            </a:r>
            <a:br>
              <a:rPr lang="en-US" dirty="0"/>
            </a:br>
            <a:r>
              <a:rPr lang="en-US" dirty="0"/>
              <a:t>NodeJS:8080</a:t>
            </a:r>
          </a:p>
        </p:txBody>
      </p:sp>
      <p:sp>
        <p:nvSpPr>
          <p:cNvPr id="15" name="TextBox 14">
            <a:extLst>
              <a:ext uri="{FF2B5EF4-FFF2-40B4-BE49-F238E27FC236}">
                <a16:creationId xmlns:a16="http://schemas.microsoft.com/office/drawing/2014/main" id="{526B1F5A-5B02-4C76-9690-83F6350908DF}"/>
              </a:ext>
            </a:extLst>
          </p:cNvPr>
          <p:cNvSpPr txBox="1"/>
          <p:nvPr/>
        </p:nvSpPr>
        <p:spPr>
          <a:xfrm>
            <a:off x="3697355" y="2479238"/>
            <a:ext cx="3313044" cy="461665"/>
          </a:xfrm>
          <a:prstGeom prst="rect">
            <a:avLst/>
          </a:prstGeom>
          <a:noFill/>
        </p:spPr>
        <p:txBody>
          <a:bodyPr wrap="square">
            <a:spAutoFit/>
          </a:bodyPr>
          <a:lstStyle/>
          <a:p>
            <a:pPr algn="ctr"/>
            <a:r>
              <a:rPr lang="en-US" sz="2400" dirty="0"/>
              <a:t>Kubernetes Pod</a:t>
            </a:r>
          </a:p>
        </p:txBody>
      </p:sp>
      <p:sp>
        <p:nvSpPr>
          <p:cNvPr id="16" name="Rectangle 15">
            <a:extLst>
              <a:ext uri="{FF2B5EF4-FFF2-40B4-BE49-F238E27FC236}">
                <a16:creationId xmlns:a16="http://schemas.microsoft.com/office/drawing/2014/main" id="{5FE82DB5-78CF-45E1-B66F-39E50E8F0BB0}"/>
              </a:ext>
            </a:extLst>
          </p:cNvPr>
          <p:cNvSpPr/>
          <p:nvPr/>
        </p:nvSpPr>
        <p:spPr>
          <a:xfrm>
            <a:off x="3952459" y="5387442"/>
            <a:ext cx="2802835"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25B7B7-E326-4D9B-AFF0-4C60D60C9A0E}"/>
              </a:ext>
            </a:extLst>
          </p:cNvPr>
          <p:cNvSpPr txBox="1"/>
          <p:nvPr/>
        </p:nvSpPr>
        <p:spPr>
          <a:xfrm>
            <a:off x="4111484" y="5514202"/>
            <a:ext cx="2484784" cy="369332"/>
          </a:xfrm>
          <a:prstGeom prst="rect">
            <a:avLst/>
          </a:prstGeom>
          <a:noFill/>
        </p:spPr>
        <p:txBody>
          <a:bodyPr wrap="square">
            <a:spAutoFit/>
          </a:bodyPr>
          <a:lstStyle/>
          <a:p>
            <a:pPr algn="ctr"/>
            <a:r>
              <a:rPr lang="en-US" dirty="0"/>
              <a:t>Pause Container</a:t>
            </a:r>
          </a:p>
        </p:txBody>
      </p:sp>
      <p:cxnSp>
        <p:nvCxnSpPr>
          <p:cNvPr id="21" name="Straight Arrow Connector 20">
            <a:extLst>
              <a:ext uri="{FF2B5EF4-FFF2-40B4-BE49-F238E27FC236}">
                <a16:creationId xmlns:a16="http://schemas.microsoft.com/office/drawing/2014/main" id="{E4D1DA41-5B9D-4557-AA56-683E5ED23DDD}"/>
              </a:ext>
            </a:extLst>
          </p:cNvPr>
          <p:cNvCxnSpPr>
            <a:cxnSpLocks/>
          </p:cNvCxnSpPr>
          <p:nvPr/>
        </p:nvCxnSpPr>
        <p:spPr>
          <a:xfrm flipH="1">
            <a:off x="8183217" y="3429000"/>
            <a:ext cx="1702906" cy="600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91182-7599-42A6-8957-532CC21C8F2C}"/>
              </a:ext>
            </a:extLst>
          </p:cNvPr>
          <p:cNvSpPr txBox="1"/>
          <p:nvPr/>
        </p:nvSpPr>
        <p:spPr>
          <a:xfrm>
            <a:off x="9859616" y="2233448"/>
            <a:ext cx="2332384" cy="3693319"/>
          </a:xfrm>
          <a:prstGeom prst="rect">
            <a:avLst/>
          </a:prstGeom>
          <a:noFill/>
        </p:spPr>
        <p:txBody>
          <a:bodyPr wrap="square">
            <a:spAutoFit/>
          </a:bodyPr>
          <a:lstStyle/>
          <a:p>
            <a:r>
              <a:rPr lang="en-US" dirty="0"/>
              <a:t>If MySQL stops, the entire pod will be thrown away (deleted) and Kubernetes will make a new pod. </a:t>
            </a:r>
            <a:br>
              <a:rPr lang="en-US" dirty="0"/>
            </a:br>
            <a:br>
              <a:rPr lang="en-US" dirty="0"/>
            </a:br>
            <a:r>
              <a:rPr lang="en-US" dirty="0"/>
              <a:t>if MySQL stops, the Nginx and NodeJS should keep running. It is a bad sidecar container example.</a:t>
            </a:r>
          </a:p>
        </p:txBody>
      </p:sp>
      <p:sp>
        <p:nvSpPr>
          <p:cNvPr id="24" name="TextBox 23">
            <a:extLst>
              <a:ext uri="{FF2B5EF4-FFF2-40B4-BE49-F238E27FC236}">
                <a16:creationId xmlns:a16="http://schemas.microsoft.com/office/drawing/2014/main" id="{95CE7B68-78EA-4065-AC83-4D9C7AB1AE69}"/>
              </a:ext>
            </a:extLst>
          </p:cNvPr>
          <p:cNvSpPr txBox="1"/>
          <p:nvPr/>
        </p:nvSpPr>
        <p:spPr>
          <a:xfrm>
            <a:off x="2070650" y="4817311"/>
            <a:ext cx="2484784" cy="369332"/>
          </a:xfrm>
          <a:prstGeom prst="rect">
            <a:avLst/>
          </a:prstGeom>
          <a:noFill/>
        </p:spPr>
        <p:txBody>
          <a:bodyPr wrap="square">
            <a:spAutoFit/>
          </a:bodyPr>
          <a:lstStyle/>
          <a:p>
            <a:pPr algn="ctr"/>
            <a:r>
              <a:rPr lang="en-US" dirty="0"/>
              <a:t>App Container # 1</a:t>
            </a:r>
          </a:p>
        </p:txBody>
      </p:sp>
      <p:sp>
        <p:nvSpPr>
          <p:cNvPr id="25" name="TextBox 24">
            <a:extLst>
              <a:ext uri="{FF2B5EF4-FFF2-40B4-BE49-F238E27FC236}">
                <a16:creationId xmlns:a16="http://schemas.microsoft.com/office/drawing/2014/main" id="{F990A9D6-8034-45E7-B8C2-16E235454266}"/>
              </a:ext>
            </a:extLst>
          </p:cNvPr>
          <p:cNvSpPr txBox="1"/>
          <p:nvPr/>
        </p:nvSpPr>
        <p:spPr>
          <a:xfrm>
            <a:off x="6165572" y="4829482"/>
            <a:ext cx="2484784" cy="369332"/>
          </a:xfrm>
          <a:prstGeom prst="rect">
            <a:avLst/>
          </a:prstGeom>
          <a:noFill/>
        </p:spPr>
        <p:txBody>
          <a:bodyPr wrap="square">
            <a:spAutoFit/>
          </a:bodyPr>
          <a:lstStyle/>
          <a:p>
            <a:pPr algn="ctr"/>
            <a:r>
              <a:rPr lang="en-US" dirty="0"/>
              <a:t>App Container # 2</a:t>
            </a:r>
          </a:p>
        </p:txBody>
      </p:sp>
      <p:cxnSp>
        <p:nvCxnSpPr>
          <p:cNvPr id="26" name="Straight Arrow Connector 25">
            <a:extLst>
              <a:ext uri="{FF2B5EF4-FFF2-40B4-BE49-F238E27FC236}">
                <a16:creationId xmlns:a16="http://schemas.microsoft.com/office/drawing/2014/main" id="{8C9C95CC-A203-499D-A37F-9DB2DBB4B4F6}"/>
              </a:ext>
            </a:extLst>
          </p:cNvPr>
          <p:cNvCxnSpPr/>
          <p:nvPr/>
        </p:nvCxnSpPr>
        <p:spPr>
          <a:xfrm>
            <a:off x="516835" y="2940903"/>
            <a:ext cx="1911623" cy="78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11A2A46-6B82-4976-B040-E0FBC2CBC38C}"/>
              </a:ext>
            </a:extLst>
          </p:cNvPr>
          <p:cNvSpPr txBox="1"/>
          <p:nvPr/>
        </p:nvSpPr>
        <p:spPr>
          <a:xfrm>
            <a:off x="49163" y="2233448"/>
            <a:ext cx="1020685" cy="646331"/>
          </a:xfrm>
          <a:prstGeom prst="rect">
            <a:avLst/>
          </a:prstGeom>
          <a:noFill/>
        </p:spPr>
        <p:txBody>
          <a:bodyPr wrap="square">
            <a:spAutoFit/>
          </a:bodyPr>
          <a:lstStyle/>
          <a:p>
            <a:pPr algn="ctr"/>
            <a:r>
              <a:rPr lang="en-US" dirty="0"/>
              <a:t>Req 80/443</a:t>
            </a:r>
          </a:p>
        </p:txBody>
      </p:sp>
      <p:cxnSp>
        <p:nvCxnSpPr>
          <p:cNvPr id="28" name="Straight Arrow Connector 27">
            <a:extLst>
              <a:ext uri="{FF2B5EF4-FFF2-40B4-BE49-F238E27FC236}">
                <a16:creationId xmlns:a16="http://schemas.microsoft.com/office/drawing/2014/main" id="{EC47B3CA-DE97-4537-8044-2DBA4ACADA7D}"/>
              </a:ext>
            </a:extLst>
          </p:cNvPr>
          <p:cNvCxnSpPr/>
          <p:nvPr/>
        </p:nvCxnSpPr>
        <p:spPr>
          <a:xfrm>
            <a:off x="4625009" y="4214191"/>
            <a:ext cx="1540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74C7DAD-A44D-499D-BA5E-743BD134A8F5}"/>
              </a:ext>
            </a:extLst>
          </p:cNvPr>
          <p:cNvSpPr txBox="1"/>
          <p:nvPr/>
        </p:nvSpPr>
        <p:spPr>
          <a:xfrm>
            <a:off x="4590222" y="3552341"/>
            <a:ext cx="1540566" cy="646331"/>
          </a:xfrm>
          <a:prstGeom prst="rect">
            <a:avLst/>
          </a:prstGeom>
          <a:noFill/>
        </p:spPr>
        <p:txBody>
          <a:bodyPr wrap="square">
            <a:spAutoFit/>
          </a:bodyPr>
          <a:lstStyle/>
          <a:p>
            <a:pPr algn="ctr"/>
            <a:r>
              <a:rPr lang="en-US" dirty="0"/>
              <a:t>Database req</a:t>
            </a:r>
          </a:p>
        </p:txBody>
      </p:sp>
    </p:spTree>
    <p:extLst>
      <p:ext uri="{BB962C8B-B14F-4D97-AF65-F5344CB8AC3E}">
        <p14:creationId xmlns:p14="http://schemas.microsoft.com/office/powerpoint/2010/main" val="3006198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09D9-D650-4976-94B9-8A57F82642FA}"/>
              </a:ext>
            </a:extLst>
          </p:cNvPr>
          <p:cNvSpPr>
            <a:spLocks noGrp="1"/>
          </p:cNvSpPr>
          <p:nvPr>
            <p:ph type="title"/>
          </p:nvPr>
        </p:nvSpPr>
        <p:spPr>
          <a:xfrm>
            <a:off x="1069848" y="484632"/>
            <a:ext cx="9664413" cy="1609344"/>
          </a:xfrm>
        </p:spPr>
        <p:txBody>
          <a:bodyPr/>
          <a:lstStyle/>
          <a:p>
            <a:r>
              <a:rPr lang="en-US" dirty="0"/>
              <a:t>Sidecar containers BETTER example</a:t>
            </a:r>
          </a:p>
        </p:txBody>
      </p:sp>
      <p:sp>
        <p:nvSpPr>
          <p:cNvPr id="5" name="Rectangle 4">
            <a:extLst>
              <a:ext uri="{FF2B5EF4-FFF2-40B4-BE49-F238E27FC236}">
                <a16:creationId xmlns:a16="http://schemas.microsoft.com/office/drawing/2014/main" id="{07904A51-3412-4869-BCB8-76F3843EB103}"/>
              </a:ext>
            </a:extLst>
          </p:cNvPr>
          <p:cNvSpPr/>
          <p:nvPr/>
        </p:nvSpPr>
        <p:spPr>
          <a:xfrm>
            <a:off x="1205948" y="2252870"/>
            <a:ext cx="8295861" cy="3922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349B1A-826A-47CF-A00B-8E4E0362E0FE}"/>
              </a:ext>
            </a:extLst>
          </p:cNvPr>
          <p:cNvSpPr/>
          <p:nvPr/>
        </p:nvSpPr>
        <p:spPr>
          <a:xfrm>
            <a:off x="2001078"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AECF6-851C-43AF-BA3E-9B891EB23B9C}"/>
              </a:ext>
            </a:extLst>
          </p:cNvPr>
          <p:cNvSpPr/>
          <p:nvPr/>
        </p:nvSpPr>
        <p:spPr>
          <a:xfrm>
            <a:off x="6096000"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ABAC32-8093-41F3-B0B6-CF172394FA4B}"/>
              </a:ext>
            </a:extLst>
          </p:cNvPr>
          <p:cNvSpPr txBox="1"/>
          <p:nvPr/>
        </p:nvSpPr>
        <p:spPr>
          <a:xfrm>
            <a:off x="6632712" y="4029525"/>
            <a:ext cx="1550505" cy="369332"/>
          </a:xfrm>
          <a:prstGeom prst="rect">
            <a:avLst/>
          </a:prstGeom>
          <a:noFill/>
        </p:spPr>
        <p:txBody>
          <a:bodyPr wrap="square">
            <a:spAutoFit/>
          </a:bodyPr>
          <a:lstStyle/>
          <a:p>
            <a:pPr algn="ctr"/>
            <a:r>
              <a:rPr lang="en-US" dirty="0"/>
              <a:t>NodeJS:8080</a:t>
            </a:r>
          </a:p>
        </p:txBody>
      </p:sp>
      <p:sp>
        <p:nvSpPr>
          <p:cNvPr id="13" name="TextBox 12">
            <a:extLst>
              <a:ext uri="{FF2B5EF4-FFF2-40B4-BE49-F238E27FC236}">
                <a16:creationId xmlns:a16="http://schemas.microsoft.com/office/drawing/2014/main" id="{6ED1DD24-0790-4F22-BFE5-641363A57821}"/>
              </a:ext>
            </a:extLst>
          </p:cNvPr>
          <p:cNvSpPr txBox="1"/>
          <p:nvPr/>
        </p:nvSpPr>
        <p:spPr>
          <a:xfrm>
            <a:off x="2428458" y="4029525"/>
            <a:ext cx="1769167" cy="369332"/>
          </a:xfrm>
          <a:prstGeom prst="rect">
            <a:avLst/>
          </a:prstGeom>
          <a:noFill/>
        </p:spPr>
        <p:txBody>
          <a:bodyPr wrap="square">
            <a:spAutoFit/>
          </a:bodyPr>
          <a:lstStyle/>
          <a:p>
            <a:pPr algn="ctr"/>
            <a:r>
              <a:rPr lang="en-US" dirty="0"/>
              <a:t>Nginx:80/433</a:t>
            </a:r>
          </a:p>
        </p:txBody>
      </p:sp>
      <p:sp>
        <p:nvSpPr>
          <p:cNvPr id="15" name="TextBox 14">
            <a:extLst>
              <a:ext uri="{FF2B5EF4-FFF2-40B4-BE49-F238E27FC236}">
                <a16:creationId xmlns:a16="http://schemas.microsoft.com/office/drawing/2014/main" id="{526B1F5A-5B02-4C76-9690-83F6350908DF}"/>
              </a:ext>
            </a:extLst>
          </p:cNvPr>
          <p:cNvSpPr txBox="1"/>
          <p:nvPr/>
        </p:nvSpPr>
        <p:spPr>
          <a:xfrm>
            <a:off x="3697355" y="2479238"/>
            <a:ext cx="3313044" cy="461665"/>
          </a:xfrm>
          <a:prstGeom prst="rect">
            <a:avLst/>
          </a:prstGeom>
          <a:noFill/>
        </p:spPr>
        <p:txBody>
          <a:bodyPr wrap="square">
            <a:spAutoFit/>
          </a:bodyPr>
          <a:lstStyle/>
          <a:p>
            <a:pPr algn="ctr"/>
            <a:r>
              <a:rPr lang="en-US" sz="2400" dirty="0"/>
              <a:t>Kubernetes Pod</a:t>
            </a:r>
          </a:p>
        </p:txBody>
      </p:sp>
      <p:sp>
        <p:nvSpPr>
          <p:cNvPr id="16" name="Rectangle 15">
            <a:extLst>
              <a:ext uri="{FF2B5EF4-FFF2-40B4-BE49-F238E27FC236}">
                <a16:creationId xmlns:a16="http://schemas.microsoft.com/office/drawing/2014/main" id="{5FE82DB5-78CF-45E1-B66F-39E50E8F0BB0}"/>
              </a:ext>
            </a:extLst>
          </p:cNvPr>
          <p:cNvSpPr/>
          <p:nvPr/>
        </p:nvSpPr>
        <p:spPr>
          <a:xfrm>
            <a:off x="3952459" y="5387442"/>
            <a:ext cx="2802835"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25B7B7-E326-4D9B-AFF0-4C60D60C9A0E}"/>
              </a:ext>
            </a:extLst>
          </p:cNvPr>
          <p:cNvSpPr txBox="1"/>
          <p:nvPr/>
        </p:nvSpPr>
        <p:spPr>
          <a:xfrm>
            <a:off x="4111484" y="5514202"/>
            <a:ext cx="2484784" cy="369332"/>
          </a:xfrm>
          <a:prstGeom prst="rect">
            <a:avLst/>
          </a:prstGeom>
          <a:noFill/>
        </p:spPr>
        <p:txBody>
          <a:bodyPr wrap="square">
            <a:spAutoFit/>
          </a:bodyPr>
          <a:lstStyle/>
          <a:p>
            <a:pPr algn="ctr"/>
            <a:r>
              <a:rPr lang="en-US" dirty="0"/>
              <a:t>Pause Container</a:t>
            </a:r>
          </a:p>
        </p:txBody>
      </p:sp>
      <p:cxnSp>
        <p:nvCxnSpPr>
          <p:cNvPr id="21" name="Straight Arrow Connector 20">
            <a:extLst>
              <a:ext uri="{FF2B5EF4-FFF2-40B4-BE49-F238E27FC236}">
                <a16:creationId xmlns:a16="http://schemas.microsoft.com/office/drawing/2014/main" id="{E4D1DA41-5B9D-4557-AA56-683E5ED23DDD}"/>
              </a:ext>
            </a:extLst>
          </p:cNvPr>
          <p:cNvCxnSpPr>
            <a:cxnSpLocks/>
          </p:cNvCxnSpPr>
          <p:nvPr/>
        </p:nvCxnSpPr>
        <p:spPr>
          <a:xfrm flipH="1">
            <a:off x="8183217" y="3429000"/>
            <a:ext cx="1702906" cy="600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91182-7599-42A6-8957-532CC21C8F2C}"/>
              </a:ext>
            </a:extLst>
          </p:cNvPr>
          <p:cNvSpPr txBox="1"/>
          <p:nvPr/>
        </p:nvSpPr>
        <p:spPr>
          <a:xfrm>
            <a:off x="9886122" y="2252870"/>
            <a:ext cx="2305877" cy="2862322"/>
          </a:xfrm>
          <a:prstGeom prst="rect">
            <a:avLst/>
          </a:prstGeom>
          <a:noFill/>
        </p:spPr>
        <p:txBody>
          <a:bodyPr wrap="square">
            <a:spAutoFit/>
          </a:bodyPr>
          <a:lstStyle/>
          <a:p>
            <a:r>
              <a:rPr lang="en-US" dirty="0"/>
              <a:t>It is good to use a proxy server to forward requests to the application server. This is a better sidecar container example. MySQL will run on a different kubernetes pod.</a:t>
            </a:r>
          </a:p>
        </p:txBody>
      </p:sp>
      <p:sp>
        <p:nvSpPr>
          <p:cNvPr id="24" name="TextBox 23">
            <a:extLst>
              <a:ext uri="{FF2B5EF4-FFF2-40B4-BE49-F238E27FC236}">
                <a16:creationId xmlns:a16="http://schemas.microsoft.com/office/drawing/2014/main" id="{95CE7B68-78EA-4065-AC83-4D9C7AB1AE69}"/>
              </a:ext>
            </a:extLst>
          </p:cNvPr>
          <p:cNvSpPr txBox="1"/>
          <p:nvPr/>
        </p:nvSpPr>
        <p:spPr>
          <a:xfrm>
            <a:off x="2070650" y="4817311"/>
            <a:ext cx="2484784" cy="369332"/>
          </a:xfrm>
          <a:prstGeom prst="rect">
            <a:avLst/>
          </a:prstGeom>
          <a:noFill/>
        </p:spPr>
        <p:txBody>
          <a:bodyPr wrap="square">
            <a:spAutoFit/>
          </a:bodyPr>
          <a:lstStyle/>
          <a:p>
            <a:pPr algn="ctr"/>
            <a:r>
              <a:rPr lang="en-US" dirty="0"/>
              <a:t>App Container # 1</a:t>
            </a:r>
          </a:p>
        </p:txBody>
      </p:sp>
      <p:sp>
        <p:nvSpPr>
          <p:cNvPr id="25" name="TextBox 24">
            <a:extLst>
              <a:ext uri="{FF2B5EF4-FFF2-40B4-BE49-F238E27FC236}">
                <a16:creationId xmlns:a16="http://schemas.microsoft.com/office/drawing/2014/main" id="{F990A9D6-8034-45E7-B8C2-16E235454266}"/>
              </a:ext>
            </a:extLst>
          </p:cNvPr>
          <p:cNvSpPr txBox="1"/>
          <p:nvPr/>
        </p:nvSpPr>
        <p:spPr>
          <a:xfrm>
            <a:off x="6165572" y="4829482"/>
            <a:ext cx="2484784" cy="369332"/>
          </a:xfrm>
          <a:prstGeom prst="rect">
            <a:avLst/>
          </a:prstGeom>
          <a:noFill/>
        </p:spPr>
        <p:txBody>
          <a:bodyPr wrap="square">
            <a:spAutoFit/>
          </a:bodyPr>
          <a:lstStyle/>
          <a:p>
            <a:pPr algn="ctr"/>
            <a:r>
              <a:rPr lang="en-US" dirty="0"/>
              <a:t>App Container # 2</a:t>
            </a:r>
          </a:p>
        </p:txBody>
      </p:sp>
      <p:cxnSp>
        <p:nvCxnSpPr>
          <p:cNvPr id="4" name="Straight Arrow Connector 3">
            <a:extLst>
              <a:ext uri="{FF2B5EF4-FFF2-40B4-BE49-F238E27FC236}">
                <a16:creationId xmlns:a16="http://schemas.microsoft.com/office/drawing/2014/main" id="{80711E94-A648-4C83-8D3C-232A3DB51C0A}"/>
              </a:ext>
            </a:extLst>
          </p:cNvPr>
          <p:cNvCxnSpPr/>
          <p:nvPr/>
        </p:nvCxnSpPr>
        <p:spPr>
          <a:xfrm>
            <a:off x="516835" y="2940903"/>
            <a:ext cx="1911623" cy="78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0271469-4E99-4D9F-B777-D87AA8B7641B}"/>
              </a:ext>
            </a:extLst>
          </p:cNvPr>
          <p:cNvSpPr txBox="1"/>
          <p:nvPr/>
        </p:nvSpPr>
        <p:spPr>
          <a:xfrm>
            <a:off x="49163" y="2233448"/>
            <a:ext cx="1020685" cy="646331"/>
          </a:xfrm>
          <a:prstGeom prst="rect">
            <a:avLst/>
          </a:prstGeom>
          <a:noFill/>
        </p:spPr>
        <p:txBody>
          <a:bodyPr wrap="square">
            <a:spAutoFit/>
          </a:bodyPr>
          <a:lstStyle/>
          <a:p>
            <a:pPr algn="ctr"/>
            <a:r>
              <a:rPr lang="en-US" dirty="0"/>
              <a:t>Req 80/443</a:t>
            </a:r>
          </a:p>
        </p:txBody>
      </p:sp>
      <p:sp>
        <p:nvSpPr>
          <p:cNvPr id="19" name="TextBox 18">
            <a:extLst>
              <a:ext uri="{FF2B5EF4-FFF2-40B4-BE49-F238E27FC236}">
                <a16:creationId xmlns:a16="http://schemas.microsoft.com/office/drawing/2014/main" id="{BD2170A8-D5D8-4110-B1F6-3A115B96CD6D}"/>
              </a:ext>
            </a:extLst>
          </p:cNvPr>
          <p:cNvSpPr txBox="1"/>
          <p:nvPr/>
        </p:nvSpPr>
        <p:spPr>
          <a:xfrm>
            <a:off x="2067199" y="3257874"/>
            <a:ext cx="2448476" cy="369332"/>
          </a:xfrm>
          <a:prstGeom prst="rect">
            <a:avLst/>
          </a:prstGeom>
          <a:noFill/>
        </p:spPr>
        <p:txBody>
          <a:bodyPr wrap="square">
            <a:spAutoFit/>
          </a:bodyPr>
          <a:lstStyle/>
          <a:p>
            <a:pPr algn="ctr"/>
            <a:r>
              <a:rPr lang="en-US" dirty="0"/>
              <a:t>Proxy Container</a:t>
            </a:r>
          </a:p>
        </p:txBody>
      </p:sp>
      <p:cxnSp>
        <p:nvCxnSpPr>
          <p:cNvPr id="26" name="Straight Arrow Connector 25">
            <a:extLst>
              <a:ext uri="{FF2B5EF4-FFF2-40B4-BE49-F238E27FC236}">
                <a16:creationId xmlns:a16="http://schemas.microsoft.com/office/drawing/2014/main" id="{5A4BA650-7F7A-42C2-9775-43D3DB49CD68}"/>
              </a:ext>
            </a:extLst>
          </p:cNvPr>
          <p:cNvCxnSpPr/>
          <p:nvPr/>
        </p:nvCxnSpPr>
        <p:spPr>
          <a:xfrm>
            <a:off x="4625009" y="4214191"/>
            <a:ext cx="1540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F748221-A8F6-4D9F-86BA-E63EDDFD36DC}"/>
              </a:ext>
            </a:extLst>
          </p:cNvPr>
          <p:cNvSpPr txBox="1"/>
          <p:nvPr/>
        </p:nvSpPr>
        <p:spPr>
          <a:xfrm>
            <a:off x="4590222" y="3552341"/>
            <a:ext cx="1540566" cy="646331"/>
          </a:xfrm>
          <a:prstGeom prst="rect">
            <a:avLst/>
          </a:prstGeom>
          <a:noFill/>
        </p:spPr>
        <p:txBody>
          <a:bodyPr wrap="square">
            <a:spAutoFit/>
          </a:bodyPr>
          <a:lstStyle/>
          <a:p>
            <a:pPr algn="ctr"/>
            <a:r>
              <a:rPr lang="en-US" dirty="0"/>
              <a:t>Req forwarding</a:t>
            </a:r>
          </a:p>
        </p:txBody>
      </p:sp>
    </p:spTree>
    <p:extLst>
      <p:ext uri="{BB962C8B-B14F-4D97-AF65-F5344CB8AC3E}">
        <p14:creationId xmlns:p14="http://schemas.microsoft.com/office/powerpoint/2010/main" val="41241871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09D9-D650-4976-94B9-8A57F82642FA}"/>
              </a:ext>
            </a:extLst>
          </p:cNvPr>
          <p:cNvSpPr>
            <a:spLocks noGrp="1"/>
          </p:cNvSpPr>
          <p:nvPr>
            <p:ph type="title"/>
          </p:nvPr>
        </p:nvSpPr>
        <p:spPr/>
        <p:txBody>
          <a:bodyPr/>
          <a:lstStyle/>
          <a:p>
            <a:r>
              <a:rPr lang="en-US" dirty="0"/>
              <a:t>Sidecar containers Best example</a:t>
            </a:r>
          </a:p>
        </p:txBody>
      </p:sp>
      <p:sp>
        <p:nvSpPr>
          <p:cNvPr id="5" name="Rectangle 4">
            <a:extLst>
              <a:ext uri="{FF2B5EF4-FFF2-40B4-BE49-F238E27FC236}">
                <a16:creationId xmlns:a16="http://schemas.microsoft.com/office/drawing/2014/main" id="{07904A51-3412-4869-BCB8-76F3843EB103}"/>
              </a:ext>
            </a:extLst>
          </p:cNvPr>
          <p:cNvSpPr/>
          <p:nvPr/>
        </p:nvSpPr>
        <p:spPr>
          <a:xfrm>
            <a:off x="1205948" y="2252870"/>
            <a:ext cx="8295861" cy="3922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349B1A-826A-47CF-A00B-8E4E0362E0FE}"/>
              </a:ext>
            </a:extLst>
          </p:cNvPr>
          <p:cNvSpPr/>
          <p:nvPr/>
        </p:nvSpPr>
        <p:spPr>
          <a:xfrm>
            <a:off x="2001078"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AECF6-851C-43AF-BA3E-9B891EB23B9C}"/>
              </a:ext>
            </a:extLst>
          </p:cNvPr>
          <p:cNvSpPr/>
          <p:nvPr/>
        </p:nvSpPr>
        <p:spPr>
          <a:xfrm>
            <a:off x="6096000"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ABAC32-8093-41F3-B0B6-CF172394FA4B}"/>
              </a:ext>
            </a:extLst>
          </p:cNvPr>
          <p:cNvSpPr txBox="1"/>
          <p:nvPr/>
        </p:nvSpPr>
        <p:spPr>
          <a:xfrm>
            <a:off x="6095997" y="4029525"/>
            <a:ext cx="2623931" cy="369332"/>
          </a:xfrm>
          <a:prstGeom prst="rect">
            <a:avLst/>
          </a:prstGeom>
          <a:noFill/>
        </p:spPr>
        <p:txBody>
          <a:bodyPr wrap="square">
            <a:spAutoFit/>
          </a:bodyPr>
          <a:lstStyle/>
          <a:p>
            <a:pPr algn="ctr"/>
            <a:r>
              <a:rPr lang="en-US" dirty="0"/>
              <a:t>Web Cache:53451</a:t>
            </a:r>
          </a:p>
        </p:txBody>
      </p:sp>
      <p:sp>
        <p:nvSpPr>
          <p:cNvPr id="13" name="TextBox 12">
            <a:extLst>
              <a:ext uri="{FF2B5EF4-FFF2-40B4-BE49-F238E27FC236}">
                <a16:creationId xmlns:a16="http://schemas.microsoft.com/office/drawing/2014/main" id="{6ED1DD24-0790-4F22-BFE5-641363A57821}"/>
              </a:ext>
            </a:extLst>
          </p:cNvPr>
          <p:cNvSpPr txBox="1"/>
          <p:nvPr/>
        </p:nvSpPr>
        <p:spPr>
          <a:xfrm>
            <a:off x="2428458" y="4028952"/>
            <a:ext cx="1769167" cy="369332"/>
          </a:xfrm>
          <a:prstGeom prst="rect">
            <a:avLst/>
          </a:prstGeom>
          <a:noFill/>
        </p:spPr>
        <p:txBody>
          <a:bodyPr wrap="square">
            <a:spAutoFit/>
          </a:bodyPr>
          <a:lstStyle/>
          <a:p>
            <a:pPr algn="ctr"/>
            <a:r>
              <a:rPr lang="en-US" dirty="0"/>
              <a:t>Nginx:80/433</a:t>
            </a:r>
          </a:p>
        </p:txBody>
      </p:sp>
      <p:sp>
        <p:nvSpPr>
          <p:cNvPr id="15" name="TextBox 14">
            <a:extLst>
              <a:ext uri="{FF2B5EF4-FFF2-40B4-BE49-F238E27FC236}">
                <a16:creationId xmlns:a16="http://schemas.microsoft.com/office/drawing/2014/main" id="{526B1F5A-5B02-4C76-9690-83F6350908DF}"/>
              </a:ext>
            </a:extLst>
          </p:cNvPr>
          <p:cNvSpPr txBox="1"/>
          <p:nvPr/>
        </p:nvSpPr>
        <p:spPr>
          <a:xfrm>
            <a:off x="3697355" y="2479238"/>
            <a:ext cx="3313044" cy="461665"/>
          </a:xfrm>
          <a:prstGeom prst="rect">
            <a:avLst/>
          </a:prstGeom>
          <a:noFill/>
        </p:spPr>
        <p:txBody>
          <a:bodyPr wrap="square">
            <a:spAutoFit/>
          </a:bodyPr>
          <a:lstStyle/>
          <a:p>
            <a:pPr algn="ctr"/>
            <a:r>
              <a:rPr lang="en-US" sz="2400" dirty="0"/>
              <a:t>Kubernetes Pod</a:t>
            </a:r>
          </a:p>
        </p:txBody>
      </p:sp>
      <p:sp>
        <p:nvSpPr>
          <p:cNvPr id="16" name="Rectangle 15">
            <a:extLst>
              <a:ext uri="{FF2B5EF4-FFF2-40B4-BE49-F238E27FC236}">
                <a16:creationId xmlns:a16="http://schemas.microsoft.com/office/drawing/2014/main" id="{5FE82DB5-78CF-45E1-B66F-39E50E8F0BB0}"/>
              </a:ext>
            </a:extLst>
          </p:cNvPr>
          <p:cNvSpPr/>
          <p:nvPr/>
        </p:nvSpPr>
        <p:spPr>
          <a:xfrm>
            <a:off x="3952459" y="5387442"/>
            <a:ext cx="2802835"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25B7B7-E326-4D9B-AFF0-4C60D60C9A0E}"/>
              </a:ext>
            </a:extLst>
          </p:cNvPr>
          <p:cNvSpPr txBox="1"/>
          <p:nvPr/>
        </p:nvSpPr>
        <p:spPr>
          <a:xfrm>
            <a:off x="4111484" y="5514202"/>
            <a:ext cx="2484784" cy="369332"/>
          </a:xfrm>
          <a:prstGeom prst="rect">
            <a:avLst/>
          </a:prstGeom>
          <a:noFill/>
        </p:spPr>
        <p:txBody>
          <a:bodyPr wrap="square">
            <a:spAutoFit/>
          </a:bodyPr>
          <a:lstStyle/>
          <a:p>
            <a:pPr algn="ctr"/>
            <a:r>
              <a:rPr lang="en-US" dirty="0"/>
              <a:t>Pause Container</a:t>
            </a:r>
          </a:p>
        </p:txBody>
      </p:sp>
      <p:cxnSp>
        <p:nvCxnSpPr>
          <p:cNvPr id="21" name="Straight Arrow Connector 20">
            <a:extLst>
              <a:ext uri="{FF2B5EF4-FFF2-40B4-BE49-F238E27FC236}">
                <a16:creationId xmlns:a16="http://schemas.microsoft.com/office/drawing/2014/main" id="{E4D1DA41-5B9D-4557-AA56-683E5ED23DDD}"/>
              </a:ext>
            </a:extLst>
          </p:cNvPr>
          <p:cNvCxnSpPr>
            <a:cxnSpLocks/>
          </p:cNvCxnSpPr>
          <p:nvPr/>
        </p:nvCxnSpPr>
        <p:spPr>
          <a:xfrm flipH="1">
            <a:off x="8183217" y="3429000"/>
            <a:ext cx="1702906" cy="600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91182-7599-42A6-8957-532CC21C8F2C}"/>
              </a:ext>
            </a:extLst>
          </p:cNvPr>
          <p:cNvSpPr txBox="1"/>
          <p:nvPr/>
        </p:nvSpPr>
        <p:spPr>
          <a:xfrm>
            <a:off x="9859616" y="2233448"/>
            <a:ext cx="2332384" cy="3693319"/>
          </a:xfrm>
          <a:prstGeom prst="rect">
            <a:avLst/>
          </a:prstGeom>
          <a:noFill/>
        </p:spPr>
        <p:txBody>
          <a:bodyPr wrap="square">
            <a:spAutoFit/>
          </a:bodyPr>
          <a:lstStyle/>
          <a:p>
            <a:r>
              <a:rPr lang="en-US" dirty="0"/>
              <a:t>Only at “cache miss”, the request will be forwarded to the main application servers that are running on other pods of kubernetes.</a:t>
            </a:r>
            <a:br>
              <a:rPr lang="en-US" dirty="0"/>
            </a:br>
            <a:br>
              <a:rPr lang="en-US" dirty="0"/>
            </a:br>
            <a:r>
              <a:rPr lang="en-US" dirty="0"/>
              <a:t>Merging proxy with cache is a great approach and it is a best example of sidecar containers.</a:t>
            </a:r>
          </a:p>
        </p:txBody>
      </p:sp>
      <p:sp>
        <p:nvSpPr>
          <p:cNvPr id="24" name="TextBox 23">
            <a:extLst>
              <a:ext uri="{FF2B5EF4-FFF2-40B4-BE49-F238E27FC236}">
                <a16:creationId xmlns:a16="http://schemas.microsoft.com/office/drawing/2014/main" id="{95CE7B68-78EA-4065-AC83-4D9C7AB1AE69}"/>
              </a:ext>
            </a:extLst>
          </p:cNvPr>
          <p:cNvSpPr txBox="1"/>
          <p:nvPr/>
        </p:nvSpPr>
        <p:spPr>
          <a:xfrm>
            <a:off x="2070650" y="4817311"/>
            <a:ext cx="2484784" cy="369332"/>
          </a:xfrm>
          <a:prstGeom prst="rect">
            <a:avLst/>
          </a:prstGeom>
          <a:noFill/>
        </p:spPr>
        <p:txBody>
          <a:bodyPr wrap="square">
            <a:spAutoFit/>
          </a:bodyPr>
          <a:lstStyle/>
          <a:p>
            <a:pPr algn="ctr"/>
            <a:r>
              <a:rPr lang="en-US" dirty="0"/>
              <a:t>App Container # 1</a:t>
            </a:r>
          </a:p>
        </p:txBody>
      </p:sp>
      <p:sp>
        <p:nvSpPr>
          <p:cNvPr id="25" name="TextBox 24">
            <a:extLst>
              <a:ext uri="{FF2B5EF4-FFF2-40B4-BE49-F238E27FC236}">
                <a16:creationId xmlns:a16="http://schemas.microsoft.com/office/drawing/2014/main" id="{F990A9D6-8034-45E7-B8C2-16E235454266}"/>
              </a:ext>
            </a:extLst>
          </p:cNvPr>
          <p:cNvSpPr txBox="1"/>
          <p:nvPr/>
        </p:nvSpPr>
        <p:spPr>
          <a:xfrm>
            <a:off x="6165572" y="4829482"/>
            <a:ext cx="2484784" cy="369332"/>
          </a:xfrm>
          <a:prstGeom prst="rect">
            <a:avLst/>
          </a:prstGeom>
          <a:noFill/>
        </p:spPr>
        <p:txBody>
          <a:bodyPr wrap="square">
            <a:spAutoFit/>
          </a:bodyPr>
          <a:lstStyle/>
          <a:p>
            <a:pPr algn="ctr"/>
            <a:r>
              <a:rPr lang="en-US" dirty="0"/>
              <a:t>App Container # 2</a:t>
            </a:r>
          </a:p>
        </p:txBody>
      </p:sp>
      <p:cxnSp>
        <p:nvCxnSpPr>
          <p:cNvPr id="26" name="Straight Arrow Connector 25">
            <a:extLst>
              <a:ext uri="{FF2B5EF4-FFF2-40B4-BE49-F238E27FC236}">
                <a16:creationId xmlns:a16="http://schemas.microsoft.com/office/drawing/2014/main" id="{8C9C95CC-A203-499D-A37F-9DB2DBB4B4F6}"/>
              </a:ext>
            </a:extLst>
          </p:cNvPr>
          <p:cNvCxnSpPr/>
          <p:nvPr/>
        </p:nvCxnSpPr>
        <p:spPr>
          <a:xfrm>
            <a:off x="516835" y="2940903"/>
            <a:ext cx="1911623" cy="78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11A2A46-6B82-4976-B040-E0FBC2CBC38C}"/>
              </a:ext>
            </a:extLst>
          </p:cNvPr>
          <p:cNvSpPr txBox="1"/>
          <p:nvPr/>
        </p:nvSpPr>
        <p:spPr>
          <a:xfrm>
            <a:off x="49163" y="2233448"/>
            <a:ext cx="1020685" cy="646331"/>
          </a:xfrm>
          <a:prstGeom prst="rect">
            <a:avLst/>
          </a:prstGeom>
          <a:noFill/>
        </p:spPr>
        <p:txBody>
          <a:bodyPr wrap="square">
            <a:spAutoFit/>
          </a:bodyPr>
          <a:lstStyle/>
          <a:p>
            <a:pPr algn="ctr"/>
            <a:r>
              <a:rPr lang="en-US" dirty="0"/>
              <a:t>Req 80/443</a:t>
            </a:r>
          </a:p>
        </p:txBody>
      </p:sp>
      <p:cxnSp>
        <p:nvCxnSpPr>
          <p:cNvPr id="28" name="Straight Arrow Connector 27">
            <a:extLst>
              <a:ext uri="{FF2B5EF4-FFF2-40B4-BE49-F238E27FC236}">
                <a16:creationId xmlns:a16="http://schemas.microsoft.com/office/drawing/2014/main" id="{EC47B3CA-DE97-4537-8044-2DBA4ACADA7D}"/>
              </a:ext>
            </a:extLst>
          </p:cNvPr>
          <p:cNvCxnSpPr/>
          <p:nvPr/>
        </p:nvCxnSpPr>
        <p:spPr>
          <a:xfrm>
            <a:off x="4625009" y="4214191"/>
            <a:ext cx="1540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162D971-E035-4755-AB3F-0B7CD6AD396C}"/>
              </a:ext>
            </a:extLst>
          </p:cNvPr>
          <p:cNvSpPr txBox="1"/>
          <p:nvPr/>
        </p:nvSpPr>
        <p:spPr>
          <a:xfrm>
            <a:off x="4590222" y="3552341"/>
            <a:ext cx="1540566" cy="646331"/>
          </a:xfrm>
          <a:prstGeom prst="rect">
            <a:avLst/>
          </a:prstGeom>
          <a:noFill/>
        </p:spPr>
        <p:txBody>
          <a:bodyPr wrap="square">
            <a:spAutoFit/>
          </a:bodyPr>
          <a:lstStyle/>
          <a:p>
            <a:pPr algn="ctr"/>
            <a:r>
              <a:rPr lang="en-US" dirty="0"/>
              <a:t>Req forwarding</a:t>
            </a:r>
          </a:p>
        </p:txBody>
      </p:sp>
    </p:spTree>
    <p:extLst>
      <p:ext uri="{BB962C8B-B14F-4D97-AF65-F5344CB8AC3E}">
        <p14:creationId xmlns:p14="http://schemas.microsoft.com/office/powerpoint/2010/main" val="782587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3DB406-2D00-4B18-9E86-E88A09168AB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054148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5AB05-49F1-4041-8BC2-836E6DE9C1BB}"/>
              </a:ext>
            </a:extLst>
          </p:cNvPr>
          <p:cNvPicPr>
            <a:picLocks noChangeAspect="1"/>
          </p:cNvPicPr>
          <p:nvPr/>
        </p:nvPicPr>
        <p:blipFill>
          <a:blip r:embed="rId2"/>
          <a:stretch>
            <a:fillRect/>
          </a:stretch>
        </p:blipFill>
        <p:spPr>
          <a:xfrm>
            <a:off x="3151860" y="2093976"/>
            <a:ext cx="5888279" cy="4283953"/>
          </a:xfrm>
          <a:prstGeom prst="rect">
            <a:avLst/>
          </a:prstGeom>
        </p:spPr>
      </p:pic>
      <p:sp>
        <p:nvSpPr>
          <p:cNvPr id="4" name="Title 1">
            <a:extLst>
              <a:ext uri="{FF2B5EF4-FFF2-40B4-BE49-F238E27FC236}">
                <a16:creationId xmlns:a16="http://schemas.microsoft.com/office/drawing/2014/main" id="{61E875AD-5E31-498D-A886-02C13F399E41}"/>
              </a:ext>
            </a:extLst>
          </p:cNvPr>
          <p:cNvSpPr>
            <a:spLocks noGrp="1"/>
          </p:cNvSpPr>
          <p:nvPr>
            <p:ph type="title"/>
          </p:nvPr>
        </p:nvSpPr>
        <p:spPr>
          <a:xfrm>
            <a:off x="1069848" y="484632"/>
            <a:ext cx="10340274" cy="1609344"/>
          </a:xfrm>
        </p:spPr>
        <p:txBody>
          <a:bodyPr/>
          <a:lstStyle/>
          <a:p>
            <a:r>
              <a:rPr lang="en-US" dirty="0"/>
              <a:t>Microservice architecture (continued)</a:t>
            </a:r>
          </a:p>
        </p:txBody>
      </p:sp>
    </p:spTree>
    <p:extLst>
      <p:ext uri="{BB962C8B-B14F-4D97-AF65-F5344CB8AC3E}">
        <p14:creationId xmlns:p14="http://schemas.microsoft.com/office/powerpoint/2010/main" val="33299143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87E5D8-D568-4AB9-8F5F-180C348895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74723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5E177-DE22-49A1-8782-088415C6D34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88823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62C49-8060-4954-98CF-C2684F8F28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117523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2FD84F-8A86-438A-971F-039B8156D931}"/>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2526577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DFA3-6F30-40CD-AE1F-2CFBE4CACFCB}"/>
              </a:ext>
            </a:extLst>
          </p:cNvPr>
          <p:cNvSpPr>
            <a:spLocks noGrp="1"/>
          </p:cNvSpPr>
          <p:nvPr>
            <p:ph type="title"/>
          </p:nvPr>
        </p:nvSpPr>
        <p:spPr>
          <a:xfrm>
            <a:off x="2926941" y="2624328"/>
            <a:ext cx="6338117" cy="1609344"/>
          </a:xfrm>
        </p:spPr>
        <p:txBody>
          <a:bodyPr/>
          <a:lstStyle/>
          <a:p>
            <a:r>
              <a:rPr lang="en-US" dirty="0"/>
              <a:t>Init container example</a:t>
            </a:r>
          </a:p>
        </p:txBody>
      </p:sp>
    </p:spTree>
    <p:extLst>
      <p:ext uri="{BB962C8B-B14F-4D97-AF65-F5344CB8AC3E}">
        <p14:creationId xmlns:p14="http://schemas.microsoft.com/office/powerpoint/2010/main" val="403063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665C27-D79D-4D95-9E72-130156840322}"/>
              </a:ext>
            </a:extLst>
          </p:cNvPr>
          <p:cNvPicPr>
            <a:picLocks noChangeAspect="1"/>
          </p:cNvPicPr>
          <p:nvPr/>
        </p:nvPicPr>
        <p:blipFill>
          <a:blip r:embed="rId2"/>
          <a:stretch>
            <a:fillRect/>
          </a:stretch>
        </p:blipFill>
        <p:spPr>
          <a:xfrm>
            <a:off x="0" y="0"/>
            <a:ext cx="12191999" cy="6858000"/>
          </a:xfrm>
          <a:prstGeom prst="rect">
            <a:avLst/>
          </a:prstGeom>
        </p:spPr>
      </p:pic>
      <p:sp>
        <p:nvSpPr>
          <p:cNvPr id="6" name="TextBox 5">
            <a:extLst>
              <a:ext uri="{FF2B5EF4-FFF2-40B4-BE49-F238E27FC236}">
                <a16:creationId xmlns:a16="http://schemas.microsoft.com/office/drawing/2014/main" id="{D98C6BC9-0472-4F6A-9575-534AC3644104}"/>
              </a:ext>
            </a:extLst>
          </p:cNvPr>
          <p:cNvSpPr txBox="1"/>
          <p:nvPr/>
        </p:nvSpPr>
        <p:spPr>
          <a:xfrm>
            <a:off x="6096000" y="364892"/>
            <a:ext cx="6096001" cy="2308324"/>
          </a:xfrm>
          <a:prstGeom prst="rect">
            <a:avLst/>
          </a:prstGeom>
          <a:noFill/>
        </p:spPr>
        <p:txBody>
          <a:bodyPr wrap="square">
            <a:spAutoFit/>
          </a:bodyPr>
          <a:lstStyle/>
          <a:p>
            <a:r>
              <a:rPr lang="en-US" dirty="0">
                <a:solidFill>
                  <a:schemeClr val="bg1"/>
                </a:solidFill>
              </a:rPr>
              <a:t>An EmptyDir type volume that will be created at pod level and it will be mounted at 2 containers, first it will be mounted inside web-server-content-pull init container that will pull web content for main nginx webserver container. Now again the same volume will be mounted to the nginx-webserver container on given path so that it can have all the content that was pulled by the init container earlier.</a:t>
            </a:r>
          </a:p>
        </p:txBody>
      </p:sp>
      <p:cxnSp>
        <p:nvCxnSpPr>
          <p:cNvPr id="8" name="Straight Arrow Connector 7">
            <a:extLst>
              <a:ext uri="{FF2B5EF4-FFF2-40B4-BE49-F238E27FC236}">
                <a16:creationId xmlns:a16="http://schemas.microsoft.com/office/drawing/2014/main" id="{CFD5A99C-778F-4C3E-A7CF-F815EBD8D548}"/>
              </a:ext>
            </a:extLst>
          </p:cNvPr>
          <p:cNvCxnSpPr/>
          <p:nvPr/>
        </p:nvCxnSpPr>
        <p:spPr>
          <a:xfrm flipH="1">
            <a:off x="2703443" y="967409"/>
            <a:ext cx="3061253" cy="172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310DAC-E93C-448E-9F2E-F262E2785F0A}"/>
              </a:ext>
            </a:extLst>
          </p:cNvPr>
          <p:cNvCxnSpPr/>
          <p:nvPr/>
        </p:nvCxnSpPr>
        <p:spPr>
          <a:xfrm flipH="1">
            <a:off x="2703443" y="1378226"/>
            <a:ext cx="294198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13B1972-035F-4F49-A287-E41E371D3022}"/>
              </a:ext>
            </a:extLst>
          </p:cNvPr>
          <p:cNvCxnSpPr/>
          <p:nvPr/>
        </p:nvCxnSpPr>
        <p:spPr>
          <a:xfrm flipH="1">
            <a:off x="2160104" y="2292626"/>
            <a:ext cx="3710609" cy="2769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0E26ECE-8AA2-4300-BD3F-E1F3A3CC58C5}"/>
              </a:ext>
            </a:extLst>
          </p:cNvPr>
          <p:cNvCxnSpPr/>
          <p:nvPr/>
        </p:nvCxnSpPr>
        <p:spPr>
          <a:xfrm flipH="1" flipV="1">
            <a:off x="3829878" y="2673216"/>
            <a:ext cx="2173357" cy="56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DB275F-7193-4A18-9258-2B07F8CFD63B}"/>
              </a:ext>
            </a:extLst>
          </p:cNvPr>
          <p:cNvSpPr txBox="1"/>
          <p:nvPr/>
        </p:nvSpPr>
        <p:spPr>
          <a:xfrm>
            <a:off x="6095999" y="3038108"/>
            <a:ext cx="6096001" cy="2031325"/>
          </a:xfrm>
          <a:prstGeom prst="rect">
            <a:avLst/>
          </a:prstGeom>
          <a:noFill/>
        </p:spPr>
        <p:txBody>
          <a:bodyPr wrap="square">
            <a:spAutoFit/>
          </a:bodyPr>
          <a:lstStyle/>
          <a:p>
            <a:r>
              <a:rPr lang="en-US" dirty="0">
                <a:solidFill>
                  <a:schemeClr val="bg1"/>
                </a:solidFill>
              </a:rPr>
              <a:t>Path from which the webserver will serve web content. The repository contains a index.html file that will be pulled by the init container and will be stored in the EmptyDir volume that was created at pod level, now the same EmptyDir volume of pod will be mounted to the main webserver container at this given path to server web content.</a:t>
            </a:r>
          </a:p>
        </p:txBody>
      </p:sp>
      <p:cxnSp>
        <p:nvCxnSpPr>
          <p:cNvPr id="17" name="Straight Arrow Connector 16">
            <a:extLst>
              <a:ext uri="{FF2B5EF4-FFF2-40B4-BE49-F238E27FC236}">
                <a16:creationId xmlns:a16="http://schemas.microsoft.com/office/drawing/2014/main" id="{AC627B36-0EAA-4DAF-B2F6-24270F51B81B}"/>
              </a:ext>
            </a:extLst>
          </p:cNvPr>
          <p:cNvCxnSpPr/>
          <p:nvPr/>
        </p:nvCxnSpPr>
        <p:spPr>
          <a:xfrm flipH="1">
            <a:off x="4333461" y="3525078"/>
            <a:ext cx="1603513" cy="1020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263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665C27-D79D-4D95-9E72-130156840322}"/>
              </a:ext>
            </a:extLst>
          </p:cNvPr>
          <p:cNvPicPr>
            <a:picLocks noChangeAspect="1"/>
          </p:cNvPicPr>
          <p:nvPr/>
        </p:nvPicPr>
        <p:blipFill>
          <a:blip r:embed="rId2"/>
          <a:stretch>
            <a:fillRect/>
          </a:stretch>
        </p:blipFill>
        <p:spPr>
          <a:xfrm>
            <a:off x="0" y="0"/>
            <a:ext cx="12191999" cy="6858000"/>
          </a:xfrm>
          <a:prstGeom prst="rect">
            <a:avLst/>
          </a:prstGeom>
        </p:spPr>
      </p:pic>
      <p:sp>
        <p:nvSpPr>
          <p:cNvPr id="6" name="TextBox 5">
            <a:extLst>
              <a:ext uri="{FF2B5EF4-FFF2-40B4-BE49-F238E27FC236}">
                <a16:creationId xmlns:a16="http://schemas.microsoft.com/office/drawing/2014/main" id="{D98C6BC9-0472-4F6A-9575-534AC3644104}"/>
              </a:ext>
            </a:extLst>
          </p:cNvPr>
          <p:cNvSpPr txBox="1"/>
          <p:nvPr/>
        </p:nvSpPr>
        <p:spPr>
          <a:xfrm>
            <a:off x="6175510" y="2004391"/>
            <a:ext cx="6096001" cy="1200329"/>
          </a:xfrm>
          <a:prstGeom prst="rect">
            <a:avLst/>
          </a:prstGeom>
          <a:noFill/>
        </p:spPr>
        <p:txBody>
          <a:bodyPr wrap="square">
            <a:spAutoFit/>
          </a:bodyPr>
          <a:lstStyle/>
          <a:p>
            <a:r>
              <a:rPr lang="en-US" dirty="0">
                <a:solidFill>
                  <a:schemeClr val="bg1"/>
                </a:solidFill>
              </a:rPr>
              <a:t>Extra Debian container inside same pod, it can also have its init container that will do “something” but for understanding, the init container of main Debian container will sleep for 30 seconds. </a:t>
            </a:r>
          </a:p>
        </p:txBody>
      </p:sp>
      <p:cxnSp>
        <p:nvCxnSpPr>
          <p:cNvPr id="3" name="Straight Arrow Connector 2">
            <a:extLst>
              <a:ext uri="{FF2B5EF4-FFF2-40B4-BE49-F238E27FC236}">
                <a16:creationId xmlns:a16="http://schemas.microsoft.com/office/drawing/2014/main" id="{7A4F016C-0F68-47E7-B8A6-C1A458D427FB}"/>
              </a:ext>
            </a:extLst>
          </p:cNvPr>
          <p:cNvCxnSpPr>
            <a:cxnSpLocks/>
          </p:cNvCxnSpPr>
          <p:nvPr/>
        </p:nvCxnSpPr>
        <p:spPr>
          <a:xfrm flipH="1">
            <a:off x="3140765" y="2898913"/>
            <a:ext cx="2955233" cy="2746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1FE0F20-1DAF-4D6C-96B2-2C343A2BFC22}"/>
              </a:ext>
            </a:extLst>
          </p:cNvPr>
          <p:cNvCxnSpPr>
            <a:cxnSpLocks/>
          </p:cNvCxnSpPr>
          <p:nvPr/>
        </p:nvCxnSpPr>
        <p:spPr>
          <a:xfrm flipH="1">
            <a:off x="2531165" y="2604555"/>
            <a:ext cx="3366053" cy="29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874C4A-8E90-47C2-900C-B70779DBA8F2}"/>
              </a:ext>
            </a:extLst>
          </p:cNvPr>
          <p:cNvSpPr txBox="1"/>
          <p:nvPr/>
        </p:nvSpPr>
        <p:spPr>
          <a:xfrm>
            <a:off x="6175510" y="540531"/>
            <a:ext cx="6016489" cy="923330"/>
          </a:xfrm>
          <a:prstGeom prst="rect">
            <a:avLst/>
          </a:prstGeom>
          <a:noFill/>
        </p:spPr>
        <p:txBody>
          <a:bodyPr wrap="square">
            <a:spAutoFit/>
          </a:bodyPr>
          <a:lstStyle/>
          <a:p>
            <a:r>
              <a:rPr lang="en-US" dirty="0">
                <a:solidFill>
                  <a:schemeClr val="bg1"/>
                </a:solidFill>
              </a:rPr>
              <a:t>Like sidecar containers, a pod can also have multiple init containers and a pod is only created when all the init containers are “terminated successfully”</a:t>
            </a:r>
          </a:p>
        </p:txBody>
      </p:sp>
    </p:spTree>
    <p:extLst>
      <p:ext uri="{BB962C8B-B14F-4D97-AF65-F5344CB8AC3E}">
        <p14:creationId xmlns:p14="http://schemas.microsoft.com/office/powerpoint/2010/main" val="1980793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EA7529-0759-4FD2-BC36-F31ECD7513C4}"/>
              </a:ext>
            </a:extLst>
          </p:cNvPr>
          <p:cNvPicPr>
            <a:picLocks noChangeAspect="1"/>
          </p:cNvPicPr>
          <p:nvPr/>
        </p:nvPicPr>
        <p:blipFill>
          <a:blip r:embed="rId2"/>
          <a:stretch>
            <a:fillRect/>
          </a:stretch>
        </p:blipFill>
        <p:spPr>
          <a:xfrm>
            <a:off x="0" y="1"/>
            <a:ext cx="12192000" cy="6858000"/>
          </a:xfrm>
          <a:prstGeom prst="rect">
            <a:avLst/>
          </a:prstGeom>
        </p:spPr>
      </p:pic>
      <p:sp>
        <p:nvSpPr>
          <p:cNvPr id="8" name="TextBox 7">
            <a:extLst>
              <a:ext uri="{FF2B5EF4-FFF2-40B4-BE49-F238E27FC236}">
                <a16:creationId xmlns:a16="http://schemas.microsoft.com/office/drawing/2014/main" id="{7D1BC0C1-C94E-4C11-B5A5-30DBC2272E45}"/>
              </a:ext>
            </a:extLst>
          </p:cNvPr>
          <p:cNvSpPr txBox="1"/>
          <p:nvPr/>
        </p:nvSpPr>
        <p:spPr>
          <a:xfrm>
            <a:off x="6115878" y="1472436"/>
            <a:ext cx="5711689" cy="3139321"/>
          </a:xfrm>
          <a:prstGeom prst="rect">
            <a:avLst/>
          </a:prstGeom>
          <a:noFill/>
        </p:spPr>
        <p:txBody>
          <a:bodyPr wrap="square">
            <a:spAutoFit/>
          </a:bodyPr>
          <a:lstStyle/>
          <a:p>
            <a:r>
              <a:rPr lang="en-US" dirty="0">
                <a:solidFill>
                  <a:schemeClr val="bg1"/>
                </a:solidFill>
              </a:rPr>
              <a:t>A way to give multiple commands to a container by invoking bash or sh shell as main process and passing args to it. Every command is an argument in this approach.</a:t>
            </a:r>
            <a:br>
              <a:rPr lang="en-US" dirty="0">
                <a:solidFill>
                  <a:schemeClr val="bg1"/>
                </a:solidFill>
              </a:rPr>
            </a:br>
            <a:br>
              <a:rPr lang="en-US" dirty="0">
                <a:solidFill>
                  <a:schemeClr val="bg1"/>
                </a:solidFill>
              </a:rPr>
            </a:br>
            <a:r>
              <a:rPr lang="en-US" dirty="0">
                <a:solidFill>
                  <a:schemeClr val="bg1"/>
                </a:solidFill>
              </a:rPr>
              <a:t>Also, this approach should only be used for base os images like alpine, debian, ubuntu, etc. This method of executing multiple commands should not be used with application container images like nginx, mysql etc otherwise the main process will become bash/sh.</a:t>
            </a:r>
          </a:p>
        </p:txBody>
      </p:sp>
      <p:cxnSp>
        <p:nvCxnSpPr>
          <p:cNvPr id="9" name="Straight Arrow Connector 8">
            <a:extLst>
              <a:ext uri="{FF2B5EF4-FFF2-40B4-BE49-F238E27FC236}">
                <a16:creationId xmlns:a16="http://schemas.microsoft.com/office/drawing/2014/main" id="{6A2F1329-25CB-45FB-8CDE-82FB0CFA98D0}"/>
              </a:ext>
            </a:extLst>
          </p:cNvPr>
          <p:cNvCxnSpPr>
            <a:cxnSpLocks/>
          </p:cNvCxnSpPr>
          <p:nvPr/>
        </p:nvCxnSpPr>
        <p:spPr>
          <a:xfrm flipH="1">
            <a:off x="3074504" y="2604555"/>
            <a:ext cx="2822715" cy="200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22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566AC1-B6B2-4D6E-9A0C-2E370DAB26CA}"/>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DD34F64-2937-41C1-A6BF-EA6582BA2E5F}"/>
              </a:ext>
            </a:extLst>
          </p:cNvPr>
          <p:cNvSpPr txBox="1"/>
          <p:nvPr/>
        </p:nvSpPr>
        <p:spPr>
          <a:xfrm>
            <a:off x="49164" y="2233448"/>
            <a:ext cx="2230210" cy="923330"/>
          </a:xfrm>
          <a:prstGeom prst="rect">
            <a:avLst/>
          </a:prstGeom>
          <a:noFill/>
        </p:spPr>
        <p:txBody>
          <a:bodyPr wrap="square">
            <a:spAutoFit/>
          </a:bodyPr>
          <a:lstStyle/>
          <a:p>
            <a:r>
              <a:rPr lang="en-US" dirty="0">
                <a:solidFill>
                  <a:schemeClr val="bg1"/>
                </a:solidFill>
              </a:rPr>
              <a:t>Initializing first init container to pull web content</a:t>
            </a:r>
          </a:p>
        </p:txBody>
      </p:sp>
      <p:cxnSp>
        <p:nvCxnSpPr>
          <p:cNvPr id="8" name="Straight Arrow Connector 7">
            <a:extLst>
              <a:ext uri="{FF2B5EF4-FFF2-40B4-BE49-F238E27FC236}">
                <a16:creationId xmlns:a16="http://schemas.microsoft.com/office/drawing/2014/main" id="{C597928E-8807-4BD9-8DDD-478697CEB113}"/>
              </a:ext>
            </a:extLst>
          </p:cNvPr>
          <p:cNvCxnSpPr/>
          <p:nvPr/>
        </p:nvCxnSpPr>
        <p:spPr>
          <a:xfrm flipV="1">
            <a:off x="1630017" y="954157"/>
            <a:ext cx="1444487" cy="1279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D8FD841-8EAC-4CEB-8299-A4795DCCE456}"/>
              </a:ext>
            </a:extLst>
          </p:cNvPr>
          <p:cNvSpPr txBox="1"/>
          <p:nvPr/>
        </p:nvSpPr>
        <p:spPr>
          <a:xfrm>
            <a:off x="49164" y="3422831"/>
            <a:ext cx="2548262" cy="1200329"/>
          </a:xfrm>
          <a:prstGeom prst="rect">
            <a:avLst/>
          </a:prstGeom>
          <a:noFill/>
        </p:spPr>
        <p:txBody>
          <a:bodyPr wrap="square">
            <a:spAutoFit/>
          </a:bodyPr>
          <a:lstStyle/>
          <a:p>
            <a:r>
              <a:rPr lang="en-US" dirty="0">
                <a:solidFill>
                  <a:schemeClr val="bg1"/>
                </a:solidFill>
              </a:rPr>
              <a:t>Initializing second init container that will do nothing but sleep for 30 seconds.</a:t>
            </a:r>
          </a:p>
        </p:txBody>
      </p:sp>
      <p:cxnSp>
        <p:nvCxnSpPr>
          <p:cNvPr id="12" name="Straight Arrow Connector 11">
            <a:extLst>
              <a:ext uri="{FF2B5EF4-FFF2-40B4-BE49-F238E27FC236}">
                <a16:creationId xmlns:a16="http://schemas.microsoft.com/office/drawing/2014/main" id="{014C4049-1929-467E-815D-A5F4E88EE6BE}"/>
              </a:ext>
            </a:extLst>
          </p:cNvPr>
          <p:cNvCxnSpPr>
            <a:cxnSpLocks/>
          </p:cNvCxnSpPr>
          <p:nvPr/>
        </p:nvCxnSpPr>
        <p:spPr>
          <a:xfrm flipV="1">
            <a:off x="1311004" y="1414310"/>
            <a:ext cx="1936739" cy="2031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434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A884AE-27A1-443D-8BF2-B47C861DE50B}"/>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361444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C9031-BFC8-440F-9C8F-6ACA92A42E75}"/>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930798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D0E1-1A62-4EA6-8FEE-6B94E63E9E3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5543CDF-22B5-4525-B237-95AE9AF066EB}"/>
              </a:ext>
            </a:extLst>
          </p:cNvPr>
          <p:cNvSpPr>
            <a:spLocks noGrp="1"/>
          </p:cNvSpPr>
          <p:nvPr>
            <p:ph idx="1"/>
          </p:nvPr>
        </p:nvSpPr>
        <p:spPr/>
        <p:txBody>
          <a:bodyPr/>
          <a:lstStyle/>
          <a:p>
            <a:r>
              <a:rPr lang="en-US" dirty="0">
                <a:hlinkClick r:id="rId2"/>
              </a:rPr>
              <a:t>https://kubernetes.io/docs/concepts/workloads/pods/</a:t>
            </a:r>
            <a:endParaRPr lang="en-US" dirty="0"/>
          </a:p>
          <a:p>
            <a:r>
              <a:rPr lang="en-US" dirty="0">
                <a:hlinkClick r:id="rId3"/>
              </a:rPr>
              <a:t>https://kubernetes.io/docs/concepts/workloads/pods/#pods-and-controllers</a:t>
            </a:r>
            <a:endParaRPr lang="en-US" dirty="0"/>
          </a:p>
          <a:p>
            <a:pPr marL="0" indent="0">
              <a:buNone/>
            </a:pPr>
            <a:br>
              <a:rPr lang="en-US" dirty="0"/>
            </a:br>
            <a:endParaRPr lang="en-US" dirty="0"/>
          </a:p>
        </p:txBody>
      </p:sp>
    </p:spTree>
    <p:extLst>
      <p:ext uri="{BB962C8B-B14F-4D97-AF65-F5344CB8AC3E}">
        <p14:creationId xmlns:p14="http://schemas.microsoft.com/office/powerpoint/2010/main" val="36308755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8D3D8-0DFA-4A83-840B-4F721FD1067B}"/>
              </a:ext>
            </a:extLst>
          </p:cNvPr>
          <p:cNvSpPr>
            <a:spLocks noGrp="1"/>
          </p:cNvSpPr>
          <p:nvPr>
            <p:ph type="title"/>
          </p:nvPr>
        </p:nvSpPr>
        <p:spPr/>
        <p:txBody>
          <a:bodyPr/>
          <a:lstStyle/>
          <a:p>
            <a:r>
              <a:rPr lang="en-US" dirty="0" err="1"/>
              <a:t>daemonset</a:t>
            </a:r>
            <a:endParaRPr lang="en-US" dirty="0"/>
          </a:p>
        </p:txBody>
      </p:sp>
      <p:sp>
        <p:nvSpPr>
          <p:cNvPr id="3" name="Content Placeholder 2">
            <a:extLst>
              <a:ext uri="{FF2B5EF4-FFF2-40B4-BE49-F238E27FC236}">
                <a16:creationId xmlns:a16="http://schemas.microsoft.com/office/drawing/2014/main" id="{58382946-C6E5-4D4E-AB8D-F4219E1627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973566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951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396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187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694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500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0853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554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46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09AE8-EAA2-4463-8784-104B6D9C5C61}"/>
              </a:ext>
            </a:extLst>
          </p:cNvPr>
          <p:cNvPicPr>
            <a:picLocks noChangeAspect="1"/>
          </p:cNvPicPr>
          <p:nvPr/>
        </p:nvPicPr>
        <p:blipFill>
          <a:blip r:embed="rId2"/>
          <a:stretch>
            <a:fillRect/>
          </a:stretch>
        </p:blipFill>
        <p:spPr>
          <a:xfrm>
            <a:off x="980660" y="977347"/>
            <a:ext cx="10230679" cy="4903305"/>
          </a:xfrm>
          <a:prstGeom prst="rect">
            <a:avLst/>
          </a:prstGeom>
        </p:spPr>
      </p:pic>
    </p:spTree>
    <p:extLst>
      <p:ext uri="{BB962C8B-B14F-4D97-AF65-F5344CB8AC3E}">
        <p14:creationId xmlns:p14="http://schemas.microsoft.com/office/powerpoint/2010/main" val="1398374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5737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4840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467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6891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6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843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49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a:xfrm>
            <a:off x="1066800" y="2624328"/>
            <a:ext cx="10058400" cy="1609344"/>
          </a:xfrm>
        </p:spPr>
        <p:txBody>
          <a:bodyPr/>
          <a:lstStyle/>
          <a:p>
            <a:r>
              <a:rPr lang="en-US" dirty="0"/>
              <a:t>Multinode cluster using kubeadm</a:t>
            </a:r>
          </a:p>
        </p:txBody>
      </p:sp>
    </p:spTree>
    <p:extLst>
      <p:ext uri="{BB962C8B-B14F-4D97-AF65-F5344CB8AC3E}">
        <p14:creationId xmlns:p14="http://schemas.microsoft.com/office/powerpoint/2010/main" val="1979133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13BA1B-9FB7-435D-A813-BD76F8A186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0884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672050-96F1-42D1-8EC6-80C593E311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51781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55802</TotalTime>
  <Words>7732</Words>
  <Application>Microsoft Office PowerPoint</Application>
  <PresentationFormat>Widescreen</PresentationFormat>
  <Paragraphs>485</Paragraphs>
  <Slides>474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474</vt:i4>
      </vt:variant>
    </vt:vector>
  </HeadingPairs>
  <TitlesOfParts>
    <vt:vector size="486" baseType="lpstr">
      <vt:lpstr>-apple-system</vt:lpstr>
      <vt:lpstr>Consolas</vt:lpstr>
      <vt:lpstr>Google Sans</vt:lpstr>
      <vt:lpstr>inherit</vt:lpstr>
      <vt:lpstr>Lato</vt:lpstr>
      <vt:lpstr>open sans</vt:lpstr>
      <vt:lpstr>Rockwell</vt:lpstr>
      <vt:lpstr>Rockwell (Body)</vt:lpstr>
      <vt:lpstr>Rockwell Condensed</vt:lpstr>
      <vt:lpstr>SFMono-Regular</vt:lpstr>
      <vt:lpstr>Wingdings</vt:lpstr>
      <vt:lpstr>Wood Type</vt:lpstr>
      <vt:lpstr>kubernetes</vt:lpstr>
      <vt:lpstr>PowerPoint Presentation</vt:lpstr>
      <vt:lpstr>Monolith architecture</vt:lpstr>
      <vt:lpstr>Monolith architecture (continued)</vt:lpstr>
      <vt:lpstr>Microservice architecture</vt:lpstr>
      <vt:lpstr>Microservice architecture (continued)</vt:lpstr>
      <vt:lpstr>Microservice architecture (continued)</vt:lpstr>
      <vt:lpstr>PowerPoint Presentation</vt:lpstr>
      <vt:lpstr>PowerPoint Presentation</vt:lpstr>
      <vt:lpstr>PowerPoint Presentation</vt:lpstr>
      <vt:lpstr>docker</vt:lpstr>
      <vt:lpstr>PowerPoint Presentation</vt:lpstr>
      <vt:lpstr>Problems before kubernetes</vt:lpstr>
      <vt:lpstr>Problems </vt:lpstr>
      <vt:lpstr>Problems (Continued)</vt:lpstr>
      <vt:lpstr>Problems (Continued)</vt:lpstr>
      <vt:lpstr>Problems (Continued)</vt:lpstr>
      <vt:lpstr>PowerPoint Presentation</vt:lpstr>
      <vt:lpstr>PowerPoint Presentation</vt:lpstr>
      <vt:lpstr>PowerPoint Presentation</vt:lpstr>
      <vt:lpstr>PowerPoint Presentation</vt:lpstr>
      <vt:lpstr>Problems (Continued)</vt:lpstr>
      <vt:lpstr>Problems (Continued)</vt:lpstr>
      <vt:lpstr>Problems (Continued)</vt:lpstr>
      <vt:lpstr>Problems (Continued)</vt:lpstr>
      <vt:lpstr>Problems (Continued)</vt:lpstr>
      <vt:lpstr>Problems (Continued)</vt:lpstr>
      <vt:lpstr>Problems (Continued)</vt:lpstr>
      <vt:lpstr>Problems (Continued)</vt:lpstr>
      <vt:lpstr>Solutions (container management tools)</vt:lpstr>
      <vt:lpstr>Introduction to kubernetes</vt:lpstr>
      <vt:lpstr>What does “kubernetes” mean?</vt:lpstr>
      <vt:lpstr>PowerPoint Presentation</vt:lpstr>
      <vt:lpstr>Why kubernetes</vt:lpstr>
      <vt:lpstr>Docker and kubernetes relation</vt:lpstr>
      <vt:lpstr>PowerPoint Presentation</vt:lpstr>
      <vt:lpstr>Kubernetes main components</vt:lpstr>
      <vt:lpstr>PowerPoint Presentation</vt:lpstr>
      <vt:lpstr>Master or control plane nodes</vt:lpstr>
      <vt:lpstr>worker nodes</vt:lpstr>
      <vt:lpstr>Kubernetes architecture</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Host/Node/server/worker/slave</vt:lpstr>
      <vt:lpstr>Communication between pods</vt:lpstr>
      <vt:lpstr>Pods</vt:lpstr>
      <vt:lpstr>Pods (continued)</vt:lpstr>
      <vt:lpstr>Pods (Continued)</vt:lpstr>
      <vt:lpstr>PowerPoint Presentation</vt:lpstr>
      <vt:lpstr>Pods usage</vt:lpstr>
      <vt:lpstr>Points to remember for pods</vt:lpstr>
      <vt:lpstr>Pause containers</vt:lpstr>
      <vt:lpstr>Pause containers (continued)</vt:lpstr>
      <vt:lpstr>Pause containers inside pods</vt:lpstr>
      <vt:lpstr>PowerPoint Presentation</vt:lpstr>
      <vt:lpstr>Init containers</vt:lpstr>
      <vt:lpstr>Init containers (continued)</vt:lpstr>
      <vt:lpstr>Sidecar containers</vt:lpstr>
      <vt:lpstr>Sidecar containers bad example</vt:lpstr>
      <vt:lpstr>Sidecar containers BETTER example</vt:lpstr>
      <vt:lpstr>Sidecar containers Best example</vt:lpstr>
      <vt:lpstr>PowerPoint Presentation</vt:lpstr>
      <vt:lpstr>PowerPoint Presentation</vt:lpstr>
      <vt:lpstr>PowerPoint Presentation</vt:lpstr>
      <vt:lpstr>PowerPoint Presentation</vt:lpstr>
      <vt:lpstr>PowerPoint Presentation</vt:lpstr>
      <vt:lpstr>Init container example</vt:lpstr>
      <vt:lpstr>PowerPoint Presentation</vt:lpstr>
      <vt:lpstr>PowerPoint Presentation</vt:lpstr>
      <vt:lpstr>PowerPoint Presentation</vt:lpstr>
      <vt:lpstr>PowerPoint Presentation</vt:lpstr>
      <vt:lpstr>PowerPoint Presentation</vt:lpstr>
      <vt:lpstr>references</vt:lpstr>
      <vt:lpstr>daemonset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Multinode cluster using kubeadm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default namespaces</vt:lpstr>
      <vt:lpstr>PowerPoint Presentation</vt:lpstr>
      <vt:lpstr>PowerPoint Presentation</vt:lpstr>
      <vt:lpstr>PowerPoint Presentation</vt:lpstr>
      <vt:lpstr>PowerPoint Presentation</vt:lpstr>
      <vt:lpstr>PowerPoint Presentation</vt:lpstr>
      <vt:lpstr>PowerPoint Presentation</vt:lpstr>
      <vt:lpstr>Simple Yaml file for pods</vt:lpstr>
      <vt:lpstr>PowerPoint Presentation</vt:lpstr>
      <vt:lpstr>kubectl</vt:lpstr>
      <vt:lpstr>PowerPoint Presentation</vt:lpstr>
      <vt:lpstr>PowerPoint Presentation</vt:lpstr>
      <vt:lpstr>PowerPoint Presentation</vt:lpstr>
      <vt:lpstr>PowerPoint Presentation</vt:lpstr>
      <vt:lpstr>PowerPoint Presentation</vt:lpstr>
      <vt:lpstr>Labels</vt:lpstr>
      <vt:lpstr>selectors </vt:lpstr>
      <vt:lpstr>Replication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Replicaset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controller</vt:lpstr>
      <vt:lpstr>Deployment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Canary deployments</vt:lpstr>
      <vt:lpstr>PowerPoint Presentation</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disk as backend volume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controller manager</vt:lpstr>
      <vt:lpstr>Cloud controller manager</vt:lpstr>
      <vt:lpstr>Workload resources</vt:lpstr>
      <vt:lpstr>Workload resources controllers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services</vt:lpstr>
      <vt:lpstr>ClusterIp service</vt:lpstr>
      <vt:lpstr>PowerPoint Presentation</vt:lpstr>
      <vt:lpstr>PowerPoint Presentation</vt:lpstr>
      <vt:lpstr>PowerPoint Presentation</vt:lpstr>
      <vt:lpstr>NodePort service</vt:lpstr>
      <vt:lpstr>PowerPoint Presentation</vt:lpstr>
      <vt:lpstr>PowerPoint Presentation</vt:lpstr>
      <vt:lpstr>PowerPoint Presentation</vt:lpstr>
      <vt:lpstr>PowerPoint Presentation</vt:lpstr>
      <vt:lpstr>PowerPoint Presentation</vt:lpstr>
      <vt:lpstr>PowerPoint Presentation</vt:lpstr>
      <vt:lpstr>Loadbalancer service</vt:lpstr>
      <vt:lpstr>PowerPoint Presentation</vt:lpstr>
      <vt:lpstr>PowerPoint Presentation</vt:lpstr>
      <vt:lpstr>PowerPoint Presentation</vt:lpstr>
      <vt:lpstr>PowerPoint Presentation</vt:lpstr>
      <vt:lpstr>PowerPoint Presentation</vt:lpstr>
      <vt:lpstr>Metal-lb setup for on-premises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Haproxy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 with kubernetes</vt:lpstr>
      <vt:lpstr>Jenkins with kubernetes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Tashik Moin</dc:creator>
  <cp:lastModifiedBy>Tashik Moin</cp:lastModifiedBy>
  <cp:revision>561</cp:revision>
  <dcterms:created xsi:type="dcterms:W3CDTF">2021-08-10T06:48:57Z</dcterms:created>
  <dcterms:modified xsi:type="dcterms:W3CDTF">2021-09-20T05:46:46Z</dcterms:modified>
</cp:coreProperties>
</file>